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3"/>
    <p:sldMasterId id="2147483682" r:id="rId4"/>
  </p:sldMasterIdLst>
  <p:notesMasterIdLst>
    <p:notesMasterId r:id="rId7"/>
  </p:notesMasterIdLst>
  <p:handoutMasterIdLst>
    <p:handoutMasterId r:id="rId27"/>
  </p:handoutMasterIdLst>
  <p:sldIdLst>
    <p:sldId id="11444" r:id="rId5"/>
    <p:sldId id="11466" r:id="rId6"/>
    <p:sldId id="11478" r:id="rId8"/>
    <p:sldId id="298" r:id="rId9"/>
    <p:sldId id="301" r:id="rId10"/>
    <p:sldId id="11509" r:id="rId11"/>
    <p:sldId id="11463" r:id="rId12"/>
    <p:sldId id="11479" r:id="rId13"/>
    <p:sldId id="11468" r:id="rId14"/>
    <p:sldId id="11504" r:id="rId15"/>
    <p:sldId id="11508" r:id="rId16"/>
    <p:sldId id="11506" r:id="rId17"/>
    <p:sldId id="11507" r:id="rId18"/>
    <p:sldId id="11454" r:id="rId19"/>
    <p:sldId id="11481" r:id="rId20"/>
    <p:sldId id="256" r:id="rId21"/>
    <p:sldId id="11376" r:id="rId22"/>
    <p:sldId id="11465" r:id="rId23"/>
    <p:sldId id="11387" r:id="rId24"/>
    <p:sldId id="11502" r:id="rId25"/>
    <p:sldId id="11464" r:id="rId26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内容页" id="{EB11151C-0E14-47B0-8218-1431BF894351}">
          <p14:sldIdLst>
            <p14:sldId id="11444"/>
            <p14:sldId id="11466"/>
            <p14:sldId id="11478"/>
            <p14:sldId id="298"/>
            <p14:sldId id="301"/>
            <p14:sldId id="11509"/>
            <p14:sldId id="11463"/>
            <p14:sldId id="11479"/>
            <p14:sldId id="11468"/>
            <p14:sldId id="11504"/>
            <p14:sldId id="11508"/>
            <p14:sldId id="11506"/>
            <p14:sldId id="11507"/>
            <p14:sldId id="11454"/>
            <p14:sldId id="11481"/>
            <p14:sldId id="256"/>
            <p14:sldId id="11376"/>
            <p14:sldId id="11465"/>
            <p14:sldId id="11387"/>
            <p14:sldId id="11502"/>
            <p14:sldId id="11464"/>
          </p14:sldIdLst>
        </p14:section>
      </p14:sectionLst>
    </p:ext>
    <p:ext uri="{EFAFB233-063F-42B5-8137-9DF3F51BA10A}">
      <p15:sldGuideLst xmlns:p15="http://schemas.microsoft.com/office/powerpoint/2012/main">
        <p15:guide id="4" pos="3791" userDrawn="1">
          <p15:clr>
            <a:srgbClr val="A4A3A4"/>
          </p15:clr>
        </p15:guide>
        <p15:guide id="5" orient="horz" pos="1046" userDrawn="1">
          <p15:clr>
            <a:srgbClr val="A4A3A4"/>
          </p15:clr>
        </p15:guide>
        <p15:guide id="6" orient="horz" pos="1584" userDrawn="1">
          <p15:clr>
            <a:srgbClr val="A4A3A4"/>
          </p15:clr>
        </p15:guide>
        <p15:guide id="7" orient="horz" pos="3312" userDrawn="1">
          <p15:clr>
            <a:srgbClr val="A4A3A4"/>
          </p15:clr>
        </p15:guide>
        <p15:guide id="8" pos="2210" userDrawn="1">
          <p15:clr>
            <a:srgbClr val="A4A3A4"/>
          </p15:clr>
        </p15:guide>
        <p15:guide id="9" pos="4001" userDrawn="1">
          <p15:clr>
            <a:srgbClr val="A4A3A4"/>
          </p15:clr>
        </p15:guide>
        <p15:guide id="10" pos="6132" userDrawn="1">
          <p15:clr>
            <a:srgbClr val="A4A3A4"/>
          </p15:clr>
        </p15:guide>
        <p15:guide id="11" pos="5364" userDrawn="1">
          <p15:clr>
            <a:srgbClr val="A4A3A4"/>
          </p15:clr>
        </p15:guide>
        <p15:guide id="12" pos="23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任 安然" initials="任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A8"/>
    <a:srgbClr val="006FBF"/>
    <a:srgbClr val="C8161E"/>
    <a:srgbClr val="3974D7"/>
    <a:srgbClr val="D94E5D"/>
    <a:srgbClr val="FFFFFF"/>
    <a:srgbClr val="E8E8EF"/>
    <a:srgbClr val="9CB9EB"/>
    <a:srgbClr val="E1EAF9"/>
    <a:srgbClr val="E2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7417" autoAdjust="0"/>
  </p:normalViewPr>
  <p:slideViewPr>
    <p:cSldViewPr snapToGrid="0" showGuides="1">
      <p:cViewPr varScale="1">
        <p:scale>
          <a:sx n="92" d="100"/>
          <a:sy n="92" d="100"/>
        </p:scale>
        <p:origin x="80" y="64"/>
      </p:cViewPr>
      <p:guideLst>
        <p:guide pos="3791"/>
        <p:guide orient="horz" pos="1046"/>
        <p:guide orient="horz" pos="1584"/>
        <p:guide orient="horz" pos="3312"/>
        <p:guide pos="2210"/>
        <p:guide pos="4001"/>
        <p:guide pos="6132"/>
        <p:guide pos="5364"/>
        <p:guide pos="2369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17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tags" Target="tags/tag244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【1】</a:t>
            </a:r>
            <a:r>
              <a:rPr lang="zh-CN" altLang="en-US" dirty="0"/>
              <a:t>我国也十分重视下一代信息技术的研发。</a:t>
            </a:r>
            <a:endParaRPr lang="en-US" altLang="zh-CN" dirty="0"/>
          </a:p>
          <a:p>
            <a:r>
              <a:rPr lang="en-US" altLang="zh-CN" dirty="0"/>
              <a:t>【2】</a:t>
            </a:r>
            <a:r>
              <a:rPr lang="zh-CN" altLang="en-US" dirty="0"/>
              <a:t>国家</a:t>
            </a:r>
            <a:r>
              <a:rPr lang="en-US" altLang="zh-CN" dirty="0"/>
              <a:t>《</a:t>
            </a:r>
            <a:r>
              <a:rPr lang="zh-CN" altLang="en-US" dirty="0"/>
              <a:t>十四五规划</a:t>
            </a:r>
            <a:r>
              <a:rPr lang="en-US" altLang="zh-CN" dirty="0"/>
              <a:t>》</a:t>
            </a:r>
            <a:r>
              <a:rPr lang="zh-CN" altLang="en-US" dirty="0"/>
              <a:t>和上海市</a:t>
            </a:r>
            <a:r>
              <a:rPr lang="en-US" altLang="zh-CN" dirty="0"/>
              <a:t>《</a:t>
            </a:r>
            <a:r>
              <a:rPr lang="zh-CN" altLang="en-US" dirty="0"/>
              <a:t>十四五规划</a:t>
            </a:r>
            <a:r>
              <a:rPr lang="en-US" altLang="zh-CN" dirty="0"/>
              <a:t>》</a:t>
            </a:r>
            <a:r>
              <a:rPr lang="zh-CN" altLang="en-US" dirty="0"/>
              <a:t>中重点强调要“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加大</a:t>
            </a: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6G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技术研发支持力度</a:t>
            </a:r>
            <a:r>
              <a:rPr lang="zh-CN" altLang="en-US" dirty="0"/>
              <a:t>”。</a:t>
            </a:r>
            <a:endParaRPr lang="en-US" altLang="zh-CN" dirty="0"/>
          </a:p>
          <a:p>
            <a:r>
              <a:rPr lang="en-US" altLang="zh-CN" dirty="0"/>
              <a:t>【3】</a:t>
            </a:r>
            <a:r>
              <a:rPr lang="zh-CN" altLang="en-US" dirty="0"/>
              <a:t>而随着十五五时期的临近，</a:t>
            </a:r>
            <a:r>
              <a:rPr lang="en-US" altLang="zh-CN" dirty="0"/>
              <a:t>6G</a:t>
            </a:r>
            <a:r>
              <a:rPr lang="zh-CN" altLang="en-US" dirty="0"/>
              <a:t>技术的推动和发展更显迫切</a:t>
            </a:r>
            <a:endParaRPr lang="zh-CN" alt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B5D434-E114-4209-AAF0-1FE10B376AE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3.png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3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77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84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image" Target="../media/image3.png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2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ADMIN/AppData/Local/Temp/fig2wpp/@png2x_bg-2583&amp;3791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>
            <a:off x="318" y="1562100"/>
            <a:ext cx="12191365" cy="32385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0"/>
          <p:cNvSpPr/>
          <p:nvPr userDrawn="1">
            <p:custDataLst>
              <p:tags r:id="rId6"/>
            </p:custDataLst>
          </p:nvPr>
        </p:nvSpPr>
        <p:spPr bwMode="auto">
          <a:xfrm>
            <a:off x="625287" y="2461446"/>
            <a:ext cx="10941426" cy="1439808"/>
          </a:xfrm>
          <a:custGeom>
            <a:avLst/>
            <a:gdLst>
              <a:gd name="T0" fmla="*/ 12960 w 23822"/>
              <a:gd name="T1" fmla="*/ 1770 h 3115"/>
              <a:gd name="T2" fmla="*/ 3135 w 23822"/>
              <a:gd name="T3" fmla="*/ 682 h 3115"/>
              <a:gd name="T4" fmla="*/ 4187 w 23822"/>
              <a:gd name="T5" fmla="*/ 2207 h 3115"/>
              <a:gd name="T6" fmla="*/ 3518 w 23822"/>
              <a:gd name="T7" fmla="*/ 682 h 3115"/>
              <a:gd name="T8" fmla="*/ 18941 w 23822"/>
              <a:gd name="T9" fmla="*/ 873 h 3115"/>
              <a:gd name="T10" fmla="*/ 19478 w 23822"/>
              <a:gd name="T11" fmla="*/ 2487 h 3115"/>
              <a:gd name="T12" fmla="*/ 20012 w 23822"/>
              <a:gd name="T13" fmla="*/ 873 h 3115"/>
              <a:gd name="T14" fmla="*/ 21929 w 23822"/>
              <a:gd name="T15" fmla="*/ 53 h 3115"/>
              <a:gd name="T16" fmla="*/ 23152 w 23822"/>
              <a:gd name="T17" fmla="*/ 53 h 3115"/>
              <a:gd name="T18" fmla="*/ 23240 w 23822"/>
              <a:gd name="T19" fmla="*/ 3061 h 3115"/>
              <a:gd name="T20" fmla="*/ 21983 w 23822"/>
              <a:gd name="T21" fmla="*/ 3061 h 3115"/>
              <a:gd name="T22" fmla="*/ 16972 w 23822"/>
              <a:gd name="T23" fmla="*/ 53 h 3115"/>
              <a:gd name="T24" fmla="*/ 16972 w 23822"/>
              <a:gd name="T25" fmla="*/ 3061 h 3115"/>
              <a:gd name="T26" fmla="*/ 16616 w 23822"/>
              <a:gd name="T27" fmla="*/ 53 h 3115"/>
              <a:gd name="T28" fmla="*/ 15777 w 23822"/>
              <a:gd name="T29" fmla="*/ 3061 h 3115"/>
              <a:gd name="T30" fmla="*/ 14263 w 23822"/>
              <a:gd name="T31" fmla="*/ 682 h 3115"/>
              <a:gd name="T32" fmla="*/ 12994 w 23822"/>
              <a:gd name="T33" fmla="*/ 53 h 3115"/>
              <a:gd name="T34" fmla="*/ 13182 w 23822"/>
              <a:gd name="T35" fmla="*/ 2398 h 3115"/>
              <a:gd name="T36" fmla="*/ 11178 w 23822"/>
              <a:gd name="T37" fmla="*/ 3061 h 3115"/>
              <a:gd name="T38" fmla="*/ 6207 w 23822"/>
              <a:gd name="T39" fmla="*/ 53 h 3115"/>
              <a:gd name="T40" fmla="*/ 6763 w 23822"/>
              <a:gd name="T41" fmla="*/ 2487 h 3115"/>
              <a:gd name="T42" fmla="*/ 7318 w 23822"/>
              <a:gd name="T43" fmla="*/ 53 h 3115"/>
              <a:gd name="T44" fmla="*/ 7839 w 23822"/>
              <a:gd name="T45" fmla="*/ 2533 h 3115"/>
              <a:gd name="T46" fmla="*/ 6111 w 23822"/>
              <a:gd name="T47" fmla="*/ 2966 h 3115"/>
              <a:gd name="T48" fmla="*/ 5536 w 23822"/>
              <a:gd name="T49" fmla="*/ 53 h 3115"/>
              <a:gd name="T50" fmla="*/ 4396 w 23822"/>
              <a:gd name="T51" fmla="*/ 231 h 3115"/>
              <a:gd name="T52" fmla="*/ 4925 w 23822"/>
              <a:gd name="T53" fmla="*/ 2368 h 3115"/>
              <a:gd name="T54" fmla="*/ 2464 w 23822"/>
              <a:gd name="T55" fmla="*/ 3061 h 3115"/>
              <a:gd name="T56" fmla="*/ 2024 w 23822"/>
              <a:gd name="T57" fmla="*/ 53 h 3115"/>
              <a:gd name="T58" fmla="*/ 671 w 23822"/>
              <a:gd name="T59" fmla="*/ 1230 h 3115"/>
              <a:gd name="T60" fmla="*/ 671 w 23822"/>
              <a:gd name="T61" fmla="*/ 1839 h 3115"/>
              <a:gd name="T62" fmla="*/ 2070 w 23822"/>
              <a:gd name="T63" fmla="*/ 3061 h 3115"/>
              <a:gd name="T64" fmla="*/ 19478 w 23822"/>
              <a:gd name="T65" fmla="*/ 0 h 3115"/>
              <a:gd name="T66" fmla="*/ 20892 w 23822"/>
              <a:gd name="T67" fmla="*/ 1559 h 3115"/>
              <a:gd name="T68" fmla="*/ 19478 w 23822"/>
              <a:gd name="T69" fmla="*/ 3115 h 3115"/>
              <a:gd name="T70" fmla="*/ 18060 w 23822"/>
              <a:gd name="T71" fmla="*/ 1559 h 3115"/>
              <a:gd name="T72" fmla="*/ 19478 w 23822"/>
              <a:gd name="T73" fmla="*/ 0 h 3115"/>
              <a:gd name="T74" fmla="*/ 11010 w 23822"/>
              <a:gd name="T75" fmla="*/ 743 h 3115"/>
              <a:gd name="T76" fmla="*/ 9841 w 23822"/>
              <a:gd name="T77" fmla="*/ 628 h 3115"/>
              <a:gd name="T78" fmla="*/ 9102 w 23822"/>
              <a:gd name="T79" fmla="*/ 1544 h 3115"/>
              <a:gd name="T80" fmla="*/ 9841 w 23822"/>
              <a:gd name="T81" fmla="*/ 2487 h 3115"/>
              <a:gd name="T82" fmla="*/ 11018 w 23822"/>
              <a:gd name="T83" fmla="*/ 2372 h 3115"/>
              <a:gd name="T84" fmla="*/ 9102 w 23822"/>
              <a:gd name="T85" fmla="*/ 2920 h 3115"/>
              <a:gd name="T86" fmla="*/ 8596 w 23822"/>
              <a:gd name="T87" fmla="*/ 733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822" h="3115">
                <a:moveTo>
                  <a:pt x="12642" y="935"/>
                </a:moveTo>
                <a:lnTo>
                  <a:pt x="12347" y="1770"/>
                </a:lnTo>
                <a:lnTo>
                  <a:pt x="12960" y="1770"/>
                </a:lnTo>
                <a:lnTo>
                  <a:pt x="12665" y="935"/>
                </a:lnTo>
                <a:lnTo>
                  <a:pt x="12642" y="935"/>
                </a:lnTo>
                <a:close/>
                <a:moveTo>
                  <a:pt x="3135" y="682"/>
                </a:moveTo>
                <a:lnTo>
                  <a:pt x="3135" y="2433"/>
                </a:lnTo>
                <a:lnTo>
                  <a:pt x="3488" y="2433"/>
                </a:lnTo>
                <a:cubicBezTo>
                  <a:pt x="3792" y="2433"/>
                  <a:pt x="4025" y="2358"/>
                  <a:pt x="4187" y="2207"/>
                </a:cubicBezTo>
                <a:cubicBezTo>
                  <a:pt x="4349" y="2056"/>
                  <a:pt x="4430" y="1840"/>
                  <a:pt x="4430" y="1559"/>
                </a:cubicBezTo>
                <a:cubicBezTo>
                  <a:pt x="4430" y="1276"/>
                  <a:pt x="4352" y="1059"/>
                  <a:pt x="4195" y="908"/>
                </a:cubicBezTo>
                <a:cubicBezTo>
                  <a:pt x="4037" y="757"/>
                  <a:pt x="3812" y="682"/>
                  <a:pt x="3518" y="682"/>
                </a:cubicBezTo>
                <a:lnTo>
                  <a:pt x="3135" y="682"/>
                </a:lnTo>
                <a:close/>
                <a:moveTo>
                  <a:pt x="19478" y="628"/>
                </a:moveTo>
                <a:cubicBezTo>
                  <a:pt x="19251" y="628"/>
                  <a:pt x="19072" y="710"/>
                  <a:pt x="18941" y="873"/>
                </a:cubicBezTo>
                <a:cubicBezTo>
                  <a:pt x="18811" y="1037"/>
                  <a:pt x="18746" y="1265"/>
                  <a:pt x="18746" y="1559"/>
                </a:cubicBezTo>
                <a:cubicBezTo>
                  <a:pt x="18746" y="1853"/>
                  <a:pt x="18811" y="2081"/>
                  <a:pt x="18941" y="2243"/>
                </a:cubicBezTo>
                <a:cubicBezTo>
                  <a:pt x="19072" y="2405"/>
                  <a:pt x="19251" y="2487"/>
                  <a:pt x="19478" y="2487"/>
                </a:cubicBezTo>
                <a:cubicBezTo>
                  <a:pt x="19703" y="2487"/>
                  <a:pt x="19880" y="2405"/>
                  <a:pt x="20011" y="2243"/>
                </a:cubicBezTo>
                <a:cubicBezTo>
                  <a:pt x="20141" y="2081"/>
                  <a:pt x="20206" y="1853"/>
                  <a:pt x="20206" y="1559"/>
                </a:cubicBezTo>
                <a:cubicBezTo>
                  <a:pt x="20206" y="1265"/>
                  <a:pt x="20141" y="1037"/>
                  <a:pt x="20012" y="873"/>
                </a:cubicBezTo>
                <a:cubicBezTo>
                  <a:pt x="19883" y="710"/>
                  <a:pt x="19705" y="628"/>
                  <a:pt x="19478" y="628"/>
                </a:cubicBezTo>
                <a:close/>
                <a:moveTo>
                  <a:pt x="21312" y="53"/>
                </a:moveTo>
                <a:lnTo>
                  <a:pt x="21929" y="53"/>
                </a:lnTo>
                <a:lnTo>
                  <a:pt x="23129" y="1827"/>
                </a:lnTo>
                <a:lnTo>
                  <a:pt x="23152" y="1827"/>
                </a:lnTo>
                <a:lnTo>
                  <a:pt x="23152" y="53"/>
                </a:lnTo>
                <a:lnTo>
                  <a:pt x="23822" y="53"/>
                </a:lnTo>
                <a:lnTo>
                  <a:pt x="23822" y="3061"/>
                </a:lnTo>
                <a:lnTo>
                  <a:pt x="23240" y="3061"/>
                </a:lnTo>
                <a:lnTo>
                  <a:pt x="22006" y="1287"/>
                </a:lnTo>
                <a:lnTo>
                  <a:pt x="21983" y="1287"/>
                </a:lnTo>
                <a:lnTo>
                  <a:pt x="21983" y="3061"/>
                </a:lnTo>
                <a:lnTo>
                  <a:pt x="21312" y="3061"/>
                </a:lnTo>
                <a:lnTo>
                  <a:pt x="21312" y="53"/>
                </a:lnTo>
                <a:close/>
                <a:moveTo>
                  <a:pt x="16972" y="53"/>
                </a:moveTo>
                <a:lnTo>
                  <a:pt x="17643" y="53"/>
                </a:lnTo>
                <a:lnTo>
                  <a:pt x="17643" y="3061"/>
                </a:lnTo>
                <a:lnTo>
                  <a:pt x="16972" y="3061"/>
                </a:lnTo>
                <a:lnTo>
                  <a:pt x="16972" y="53"/>
                </a:lnTo>
                <a:close/>
                <a:moveTo>
                  <a:pt x="14263" y="53"/>
                </a:moveTo>
                <a:lnTo>
                  <a:pt x="16616" y="53"/>
                </a:lnTo>
                <a:lnTo>
                  <a:pt x="16616" y="682"/>
                </a:lnTo>
                <a:lnTo>
                  <a:pt x="15777" y="682"/>
                </a:lnTo>
                <a:lnTo>
                  <a:pt x="15777" y="3061"/>
                </a:lnTo>
                <a:lnTo>
                  <a:pt x="15106" y="3061"/>
                </a:lnTo>
                <a:lnTo>
                  <a:pt x="15106" y="682"/>
                </a:lnTo>
                <a:lnTo>
                  <a:pt x="14263" y="682"/>
                </a:lnTo>
                <a:lnTo>
                  <a:pt x="14263" y="53"/>
                </a:lnTo>
                <a:close/>
                <a:moveTo>
                  <a:pt x="12308" y="53"/>
                </a:moveTo>
                <a:lnTo>
                  <a:pt x="12994" y="53"/>
                </a:lnTo>
                <a:lnTo>
                  <a:pt x="14129" y="3061"/>
                </a:lnTo>
                <a:lnTo>
                  <a:pt x="13416" y="3061"/>
                </a:lnTo>
                <a:lnTo>
                  <a:pt x="13182" y="2398"/>
                </a:lnTo>
                <a:lnTo>
                  <a:pt x="12121" y="2398"/>
                </a:lnTo>
                <a:lnTo>
                  <a:pt x="11887" y="3061"/>
                </a:lnTo>
                <a:lnTo>
                  <a:pt x="11178" y="3061"/>
                </a:lnTo>
                <a:lnTo>
                  <a:pt x="12308" y="53"/>
                </a:lnTo>
                <a:close/>
                <a:moveTo>
                  <a:pt x="5536" y="53"/>
                </a:moveTo>
                <a:lnTo>
                  <a:pt x="6207" y="53"/>
                </a:lnTo>
                <a:lnTo>
                  <a:pt x="6207" y="1824"/>
                </a:lnTo>
                <a:cubicBezTo>
                  <a:pt x="6207" y="2028"/>
                  <a:pt x="6257" y="2190"/>
                  <a:pt x="6356" y="2308"/>
                </a:cubicBezTo>
                <a:cubicBezTo>
                  <a:pt x="6456" y="2427"/>
                  <a:pt x="6591" y="2487"/>
                  <a:pt x="6763" y="2487"/>
                </a:cubicBezTo>
                <a:cubicBezTo>
                  <a:pt x="6934" y="2487"/>
                  <a:pt x="7069" y="2428"/>
                  <a:pt x="7169" y="2312"/>
                </a:cubicBezTo>
                <a:cubicBezTo>
                  <a:pt x="7268" y="2196"/>
                  <a:pt x="7318" y="2038"/>
                  <a:pt x="7318" y="1839"/>
                </a:cubicBezTo>
                <a:lnTo>
                  <a:pt x="7318" y="53"/>
                </a:lnTo>
                <a:lnTo>
                  <a:pt x="7989" y="53"/>
                </a:lnTo>
                <a:lnTo>
                  <a:pt x="7989" y="1866"/>
                </a:lnTo>
                <a:cubicBezTo>
                  <a:pt x="7989" y="2121"/>
                  <a:pt x="7939" y="2344"/>
                  <a:pt x="7839" y="2533"/>
                </a:cubicBezTo>
                <a:cubicBezTo>
                  <a:pt x="7740" y="2722"/>
                  <a:pt x="7597" y="2866"/>
                  <a:pt x="7412" y="2966"/>
                </a:cubicBezTo>
                <a:cubicBezTo>
                  <a:pt x="7227" y="3065"/>
                  <a:pt x="7010" y="3115"/>
                  <a:pt x="6763" y="3115"/>
                </a:cubicBezTo>
                <a:cubicBezTo>
                  <a:pt x="6512" y="3115"/>
                  <a:pt x="6295" y="3065"/>
                  <a:pt x="6111" y="2966"/>
                </a:cubicBezTo>
                <a:cubicBezTo>
                  <a:pt x="5927" y="2866"/>
                  <a:pt x="5785" y="2722"/>
                  <a:pt x="5686" y="2534"/>
                </a:cubicBezTo>
                <a:cubicBezTo>
                  <a:pt x="5586" y="2347"/>
                  <a:pt x="5536" y="2124"/>
                  <a:pt x="5536" y="1866"/>
                </a:cubicBezTo>
                <a:lnTo>
                  <a:pt x="5536" y="53"/>
                </a:lnTo>
                <a:close/>
                <a:moveTo>
                  <a:pt x="2464" y="53"/>
                </a:moveTo>
                <a:lnTo>
                  <a:pt x="3549" y="53"/>
                </a:lnTo>
                <a:cubicBezTo>
                  <a:pt x="3878" y="53"/>
                  <a:pt x="4161" y="113"/>
                  <a:pt x="4396" y="231"/>
                </a:cubicBezTo>
                <a:cubicBezTo>
                  <a:pt x="4631" y="350"/>
                  <a:pt x="4810" y="523"/>
                  <a:pt x="4932" y="749"/>
                </a:cubicBezTo>
                <a:cubicBezTo>
                  <a:pt x="5055" y="975"/>
                  <a:pt x="5116" y="1245"/>
                  <a:pt x="5116" y="1559"/>
                </a:cubicBezTo>
                <a:cubicBezTo>
                  <a:pt x="5116" y="1873"/>
                  <a:pt x="5052" y="2143"/>
                  <a:pt x="4925" y="2368"/>
                </a:cubicBezTo>
                <a:cubicBezTo>
                  <a:pt x="4797" y="2593"/>
                  <a:pt x="4611" y="2764"/>
                  <a:pt x="4367" y="2883"/>
                </a:cubicBezTo>
                <a:cubicBezTo>
                  <a:pt x="4123" y="3002"/>
                  <a:pt x="3829" y="3061"/>
                  <a:pt x="3484" y="3061"/>
                </a:cubicBezTo>
                <a:lnTo>
                  <a:pt x="2464" y="3061"/>
                </a:lnTo>
                <a:lnTo>
                  <a:pt x="2464" y="53"/>
                </a:lnTo>
                <a:close/>
                <a:moveTo>
                  <a:pt x="0" y="53"/>
                </a:moveTo>
                <a:lnTo>
                  <a:pt x="2024" y="53"/>
                </a:lnTo>
                <a:lnTo>
                  <a:pt x="2024" y="663"/>
                </a:lnTo>
                <a:lnTo>
                  <a:pt x="671" y="663"/>
                </a:lnTo>
                <a:lnTo>
                  <a:pt x="671" y="1230"/>
                </a:lnTo>
                <a:lnTo>
                  <a:pt x="1951" y="1230"/>
                </a:lnTo>
                <a:lnTo>
                  <a:pt x="1951" y="1839"/>
                </a:lnTo>
                <a:lnTo>
                  <a:pt x="671" y="1839"/>
                </a:lnTo>
                <a:lnTo>
                  <a:pt x="671" y="2452"/>
                </a:lnTo>
                <a:lnTo>
                  <a:pt x="2070" y="2452"/>
                </a:lnTo>
                <a:lnTo>
                  <a:pt x="2070" y="3061"/>
                </a:lnTo>
                <a:lnTo>
                  <a:pt x="0" y="3061"/>
                </a:lnTo>
                <a:lnTo>
                  <a:pt x="0" y="53"/>
                </a:lnTo>
                <a:close/>
                <a:moveTo>
                  <a:pt x="19478" y="0"/>
                </a:moveTo>
                <a:cubicBezTo>
                  <a:pt x="19767" y="0"/>
                  <a:pt x="20017" y="62"/>
                  <a:pt x="20229" y="185"/>
                </a:cubicBezTo>
                <a:cubicBezTo>
                  <a:pt x="20441" y="309"/>
                  <a:pt x="20605" y="488"/>
                  <a:pt x="20719" y="722"/>
                </a:cubicBezTo>
                <a:cubicBezTo>
                  <a:pt x="20834" y="956"/>
                  <a:pt x="20892" y="1235"/>
                  <a:pt x="20892" y="1559"/>
                </a:cubicBezTo>
                <a:cubicBezTo>
                  <a:pt x="20892" y="1881"/>
                  <a:pt x="20834" y="2159"/>
                  <a:pt x="20719" y="2393"/>
                </a:cubicBezTo>
                <a:cubicBezTo>
                  <a:pt x="20605" y="2626"/>
                  <a:pt x="20441" y="2805"/>
                  <a:pt x="20229" y="2929"/>
                </a:cubicBezTo>
                <a:cubicBezTo>
                  <a:pt x="20017" y="3053"/>
                  <a:pt x="19767" y="3115"/>
                  <a:pt x="19478" y="3115"/>
                </a:cubicBezTo>
                <a:cubicBezTo>
                  <a:pt x="19187" y="3115"/>
                  <a:pt x="18935" y="3053"/>
                  <a:pt x="18723" y="2929"/>
                </a:cubicBezTo>
                <a:cubicBezTo>
                  <a:pt x="18511" y="2805"/>
                  <a:pt x="18347" y="2626"/>
                  <a:pt x="18233" y="2393"/>
                </a:cubicBezTo>
                <a:cubicBezTo>
                  <a:pt x="18118" y="2159"/>
                  <a:pt x="18060" y="1881"/>
                  <a:pt x="18060" y="1559"/>
                </a:cubicBezTo>
                <a:cubicBezTo>
                  <a:pt x="18060" y="1235"/>
                  <a:pt x="18118" y="956"/>
                  <a:pt x="18233" y="722"/>
                </a:cubicBezTo>
                <a:cubicBezTo>
                  <a:pt x="18347" y="488"/>
                  <a:pt x="18511" y="309"/>
                  <a:pt x="18723" y="185"/>
                </a:cubicBezTo>
                <a:cubicBezTo>
                  <a:pt x="18935" y="62"/>
                  <a:pt x="19187" y="0"/>
                  <a:pt x="19478" y="0"/>
                </a:cubicBezTo>
                <a:close/>
                <a:moveTo>
                  <a:pt x="9880" y="0"/>
                </a:moveTo>
                <a:cubicBezTo>
                  <a:pt x="10145" y="0"/>
                  <a:pt x="10373" y="65"/>
                  <a:pt x="10562" y="197"/>
                </a:cubicBezTo>
                <a:cubicBezTo>
                  <a:pt x="10751" y="329"/>
                  <a:pt x="10900" y="511"/>
                  <a:pt x="11010" y="743"/>
                </a:cubicBezTo>
                <a:lnTo>
                  <a:pt x="10416" y="1007"/>
                </a:lnTo>
                <a:cubicBezTo>
                  <a:pt x="10363" y="882"/>
                  <a:pt x="10285" y="788"/>
                  <a:pt x="10184" y="724"/>
                </a:cubicBezTo>
                <a:cubicBezTo>
                  <a:pt x="10083" y="660"/>
                  <a:pt x="9969" y="628"/>
                  <a:pt x="9841" y="628"/>
                </a:cubicBezTo>
                <a:cubicBezTo>
                  <a:pt x="9696" y="628"/>
                  <a:pt x="9567" y="666"/>
                  <a:pt x="9456" y="741"/>
                </a:cubicBezTo>
                <a:cubicBezTo>
                  <a:pt x="9345" y="816"/>
                  <a:pt x="9258" y="923"/>
                  <a:pt x="9196" y="1061"/>
                </a:cubicBezTo>
                <a:cubicBezTo>
                  <a:pt x="9133" y="1199"/>
                  <a:pt x="9102" y="1360"/>
                  <a:pt x="9102" y="1544"/>
                </a:cubicBezTo>
                <a:cubicBezTo>
                  <a:pt x="9102" y="1733"/>
                  <a:pt x="9133" y="1898"/>
                  <a:pt x="9196" y="2040"/>
                </a:cubicBezTo>
                <a:cubicBezTo>
                  <a:pt x="9258" y="2182"/>
                  <a:pt x="9345" y="2292"/>
                  <a:pt x="9456" y="2370"/>
                </a:cubicBezTo>
                <a:cubicBezTo>
                  <a:pt x="9567" y="2448"/>
                  <a:pt x="9696" y="2487"/>
                  <a:pt x="9841" y="2487"/>
                </a:cubicBezTo>
                <a:cubicBezTo>
                  <a:pt x="9964" y="2487"/>
                  <a:pt x="10075" y="2454"/>
                  <a:pt x="10173" y="2389"/>
                </a:cubicBezTo>
                <a:cubicBezTo>
                  <a:pt x="10271" y="2324"/>
                  <a:pt x="10355" y="2230"/>
                  <a:pt x="10424" y="2107"/>
                </a:cubicBezTo>
                <a:lnTo>
                  <a:pt x="11018" y="2372"/>
                </a:lnTo>
                <a:cubicBezTo>
                  <a:pt x="10905" y="2609"/>
                  <a:pt x="10748" y="2792"/>
                  <a:pt x="10545" y="2922"/>
                </a:cubicBezTo>
                <a:cubicBezTo>
                  <a:pt x="10341" y="3051"/>
                  <a:pt x="10108" y="3115"/>
                  <a:pt x="9845" y="3115"/>
                </a:cubicBezTo>
                <a:cubicBezTo>
                  <a:pt x="9567" y="3115"/>
                  <a:pt x="9319" y="3050"/>
                  <a:pt x="9102" y="2920"/>
                </a:cubicBezTo>
                <a:cubicBezTo>
                  <a:pt x="8885" y="2789"/>
                  <a:pt x="8715" y="2605"/>
                  <a:pt x="8594" y="2366"/>
                </a:cubicBezTo>
                <a:cubicBezTo>
                  <a:pt x="8473" y="2127"/>
                  <a:pt x="8412" y="1853"/>
                  <a:pt x="8412" y="1544"/>
                </a:cubicBezTo>
                <a:cubicBezTo>
                  <a:pt x="8412" y="1237"/>
                  <a:pt x="8473" y="967"/>
                  <a:pt x="8596" y="733"/>
                </a:cubicBezTo>
                <a:cubicBezTo>
                  <a:pt x="8719" y="500"/>
                  <a:pt x="8891" y="319"/>
                  <a:pt x="9113" y="191"/>
                </a:cubicBezTo>
                <a:cubicBezTo>
                  <a:pt x="9336" y="63"/>
                  <a:pt x="9591" y="0"/>
                  <a:pt x="9880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5" name="图片 14" descr="C:/Users/ADMIN/AppData/Local/Temp/fig2wpp/@png2x-2574&amp;2537.png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r:link="rId4"/>
          <a:srcRect b="11680"/>
          <a:stretch>
            <a:fillRect/>
          </a:stretch>
        </p:blipFill>
        <p:spPr>
          <a:xfrm>
            <a:off x="4352925" y="673100"/>
            <a:ext cx="3486150" cy="1574800"/>
          </a:xfrm>
          <a:prstGeom prst="rect">
            <a:avLst/>
          </a:prstGeom>
          <a:effectLst>
            <a:outerShdw blurRad="279400" dist="50800" dir="2640000" algn="t" rotWithShape="0">
              <a:schemeClr val="accent1">
                <a:lumMod val="50000"/>
                <a:alpha val="56000"/>
              </a:scheme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9"/>
            </p:custDataLst>
          </p:nvPr>
        </p:nvSpPr>
        <p:spPr>
          <a:xfrm>
            <a:off x="838200" y="2145664"/>
            <a:ext cx="10515600" cy="1540715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838200" y="4314825"/>
            <a:ext cx="10515600" cy="485776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ADMIN/AppData/Local/Temp/fig2wpp/@png2x_bg-2558&amp;1200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>
            <p:custDataLst>
              <p:tags r:id="rId5"/>
            </p:custDataLst>
          </p:nvPr>
        </p:nvSpPr>
        <p:spPr>
          <a:xfrm>
            <a:off x="318" y="0"/>
            <a:ext cx="12191365" cy="259016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Freeform 14"/>
          <p:cNvSpPr/>
          <p:nvPr userDrawn="1">
            <p:custDataLst>
              <p:tags r:id="rId6"/>
            </p:custDataLst>
          </p:nvPr>
        </p:nvSpPr>
        <p:spPr bwMode="auto">
          <a:xfrm>
            <a:off x="1067228" y="583261"/>
            <a:ext cx="10057544" cy="1423642"/>
          </a:xfrm>
          <a:custGeom>
            <a:avLst/>
            <a:gdLst>
              <a:gd name="T0" fmla="*/ 4307 w 26397"/>
              <a:gd name="T1" fmla="*/ 1872 h 3739"/>
              <a:gd name="T2" fmla="*/ 5825 w 26397"/>
              <a:gd name="T3" fmla="*/ 2693 h 3739"/>
              <a:gd name="T4" fmla="*/ 5186 w 26397"/>
              <a:gd name="T5" fmla="*/ 754 h 3739"/>
              <a:gd name="T6" fmla="*/ 23302 w 26397"/>
              <a:gd name="T7" fmla="*/ 818 h 3739"/>
              <a:gd name="T8" fmla="*/ 21490 w 26397"/>
              <a:gd name="T9" fmla="*/ 3675 h 3739"/>
              <a:gd name="T10" fmla="*/ 20478 w 26397"/>
              <a:gd name="T11" fmla="*/ 64 h 3739"/>
              <a:gd name="T12" fmla="*/ 19218 w 26397"/>
              <a:gd name="T13" fmla="*/ 2194 h 3739"/>
              <a:gd name="T14" fmla="*/ 20050 w 26397"/>
              <a:gd name="T15" fmla="*/ 64 h 3739"/>
              <a:gd name="T16" fmla="*/ 17870 w 26397"/>
              <a:gd name="T17" fmla="*/ 1545 h 3739"/>
              <a:gd name="T18" fmla="*/ 17037 w 26397"/>
              <a:gd name="T19" fmla="*/ 3675 h 3739"/>
              <a:gd name="T20" fmla="*/ 16510 w 26397"/>
              <a:gd name="T21" fmla="*/ 64 h 3739"/>
              <a:gd name="T22" fmla="*/ 14886 w 26397"/>
              <a:gd name="T23" fmla="*/ 1476 h 3739"/>
              <a:gd name="T24" fmla="*/ 14886 w 26397"/>
              <a:gd name="T25" fmla="*/ 2208 h 3739"/>
              <a:gd name="T26" fmla="*/ 16565 w 26397"/>
              <a:gd name="T27" fmla="*/ 3675 h 3739"/>
              <a:gd name="T28" fmla="*/ 10830 w 26397"/>
              <a:gd name="T29" fmla="*/ 64 h 3739"/>
              <a:gd name="T30" fmla="*/ 12647 w 26397"/>
              <a:gd name="T31" fmla="*/ 818 h 3739"/>
              <a:gd name="T32" fmla="*/ 11842 w 26397"/>
              <a:gd name="T33" fmla="*/ 818 h 3739"/>
              <a:gd name="T34" fmla="*/ 7389 w 26397"/>
              <a:gd name="T35" fmla="*/ 64 h 3739"/>
              <a:gd name="T36" fmla="*/ 9597 w 26397"/>
              <a:gd name="T37" fmla="*/ 2194 h 3739"/>
              <a:gd name="T38" fmla="*/ 10402 w 26397"/>
              <a:gd name="T39" fmla="*/ 3675 h 3739"/>
              <a:gd name="T40" fmla="*/ 8194 w 26397"/>
              <a:gd name="T41" fmla="*/ 1545 h 3739"/>
              <a:gd name="T42" fmla="*/ 7389 w 26397"/>
              <a:gd name="T43" fmla="*/ 64 h 3739"/>
              <a:gd name="T44" fmla="*/ 25707 w 26397"/>
              <a:gd name="T45" fmla="*/ 1177 h 3739"/>
              <a:gd name="T46" fmla="*/ 24619 w 26397"/>
              <a:gd name="T47" fmla="*/ 828 h 3739"/>
              <a:gd name="T48" fmla="*/ 24737 w 26397"/>
              <a:gd name="T49" fmla="*/ 1389 h 3739"/>
              <a:gd name="T50" fmla="*/ 26199 w 26397"/>
              <a:gd name="T51" fmla="*/ 2042 h 3739"/>
              <a:gd name="T52" fmla="*/ 25698 w 26397"/>
              <a:gd name="T53" fmla="*/ 3597 h 3739"/>
              <a:gd name="T54" fmla="*/ 23513 w 26397"/>
              <a:gd name="T55" fmla="*/ 2847 h 3739"/>
              <a:gd name="T56" fmla="*/ 24967 w 26397"/>
              <a:gd name="T57" fmla="*/ 3008 h 3739"/>
              <a:gd name="T58" fmla="*/ 25500 w 26397"/>
              <a:gd name="T59" fmla="*/ 2479 h 3739"/>
              <a:gd name="T60" fmla="*/ 24251 w 26397"/>
              <a:gd name="T61" fmla="*/ 1996 h 3739"/>
              <a:gd name="T62" fmla="*/ 23819 w 26397"/>
              <a:gd name="T63" fmla="*/ 531 h 3739"/>
              <a:gd name="T64" fmla="*/ 5186 w 26397"/>
              <a:gd name="T65" fmla="*/ 0 h 3739"/>
              <a:gd name="T66" fmla="*/ 6883 w 26397"/>
              <a:gd name="T67" fmla="*/ 1872 h 3739"/>
              <a:gd name="T68" fmla="*/ 5186 w 26397"/>
              <a:gd name="T69" fmla="*/ 3739 h 3739"/>
              <a:gd name="T70" fmla="*/ 3484 w 26397"/>
              <a:gd name="T71" fmla="*/ 1872 h 3739"/>
              <a:gd name="T72" fmla="*/ 5186 w 26397"/>
              <a:gd name="T73" fmla="*/ 0 h 3739"/>
              <a:gd name="T74" fmla="*/ 3119 w 26397"/>
              <a:gd name="T75" fmla="*/ 892 h 3739"/>
              <a:gd name="T76" fmla="*/ 1716 w 26397"/>
              <a:gd name="T77" fmla="*/ 754 h 3739"/>
              <a:gd name="T78" fmla="*/ 828 w 26397"/>
              <a:gd name="T79" fmla="*/ 1853 h 3739"/>
              <a:gd name="T80" fmla="*/ 1716 w 26397"/>
              <a:gd name="T81" fmla="*/ 2985 h 3739"/>
              <a:gd name="T82" fmla="*/ 3128 w 26397"/>
              <a:gd name="T83" fmla="*/ 2847 h 3739"/>
              <a:gd name="T84" fmla="*/ 828 w 26397"/>
              <a:gd name="T85" fmla="*/ 3505 h 3739"/>
              <a:gd name="T86" fmla="*/ 221 w 26397"/>
              <a:gd name="T87" fmla="*/ 881 h 3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97" h="3739">
                <a:moveTo>
                  <a:pt x="5186" y="754"/>
                </a:moveTo>
                <a:cubicBezTo>
                  <a:pt x="4913" y="754"/>
                  <a:pt x="4698" y="852"/>
                  <a:pt x="4542" y="1048"/>
                </a:cubicBezTo>
                <a:cubicBezTo>
                  <a:pt x="4386" y="1245"/>
                  <a:pt x="4307" y="1519"/>
                  <a:pt x="4307" y="1872"/>
                </a:cubicBezTo>
                <a:cubicBezTo>
                  <a:pt x="4307" y="2224"/>
                  <a:pt x="4386" y="2498"/>
                  <a:pt x="4542" y="2693"/>
                </a:cubicBezTo>
                <a:cubicBezTo>
                  <a:pt x="4698" y="2888"/>
                  <a:pt x="4913" y="2985"/>
                  <a:pt x="5186" y="2985"/>
                </a:cubicBezTo>
                <a:cubicBezTo>
                  <a:pt x="5456" y="2985"/>
                  <a:pt x="5669" y="2888"/>
                  <a:pt x="5825" y="2693"/>
                </a:cubicBezTo>
                <a:cubicBezTo>
                  <a:pt x="5982" y="2498"/>
                  <a:pt x="6060" y="2224"/>
                  <a:pt x="6060" y="1872"/>
                </a:cubicBezTo>
                <a:cubicBezTo>
                  <a:pt x="6060" y="1519"/>
                  <a:pt x="5983" y="1245"/>
                  <a:pt x="5828" y="1048"/>
                </a:cubicBezTo>
                <a:cubicBezTo>
                  <a:pt x="5673" y="852"/>
                  <a:pt x="5459" y="754"/>
                  <a:pt x="5186" y="754"/>
                </a:cubicBezTo>
                <a:close/>
                <a:moveTo>
                  <a:pt x="20478" y="64"/>
                </a:moveTo>
                <a:lnTo>
                  <a:pt x="23302" y="64"/>
                </a:lnTo>
                <a:lnTo>
                  <a:pt x="23302" y="818"/>
                </a:lnTo>
                <a:lnTo>
                  <a:pt x="22295" y="818"/>
                </a:lnTo>
                <a:lnTo>
                  <a:pt x="22295" y="3675"/>
                </a:lnTo>
                <a:lnTo>
                  <a:pt x="21490" y="3675"/>
                </a:lnTo>
                <a:lnTo>
                  <a:pt x="21490" y="818"/>
                </a:lnTo>
                <a:lnTo>
                  <a:pt x="20478" y="818"/>
                </a:lnTo>
                <a:lnTo>
                  <a:pt x="20478" y="64"/>
                </a:lnTo>
                <a:close/>
                <a:moveTo>
                  <a:pt x="17037" y="64"/>
                </a:moveTo>
                <a:lnTo>
                  <a:pt x="17778" y="64"/>
                </a:lnTo>
                <a:lnTo>
                  <a:pt x="19218" y="2194"/>
                </a:lnTo>
                <a:lnTo>
                  <a:pt x="19245" y="2194"/>
                </a:lnTo>
                <a:lnTo>
                  <a:pt x="19245" y="64"/>
                </a:lnTo>
                <a:lnTo>
                  <a:pt x="20050" y="64"/>
                </a:lnTo>
                <a:lnTo>
                  <a:pt x="20050" y="3675"/>
                </a:lnTo>
                <a:lnTo>
                  <a:pt x="19351" y="3675"/>
                </a:lnTo>
                <a:lnTo>
                  <a:pt x="17870" y="1545"/>
                </a:lnTo>
                <a:lnTo>
                  <a:pt x="17842" y="1545"/>
                </a:lnTo>
                <a:lnTo>
                  <a:pt x="17842" y="3675"/>
                </a:lnTo>
                <a:lnTo>
                  <a:pt x="17037" y="3675"/>
                </a:lnTo>
                <a:lnTo>
                  <a:pt x="17037" y="64"/>
                </a:lnTo>
                <a:close/>
                <a:moveTo>
                  <a:pt x="14081" y="64"/>
                </a:moveTo>
                <a:lnTo>
                  <a:pt x="16510" y="64"/>
                </a:lnTo>
                <a:lnTo>
                  <a:pt x="16510" y="795"/>
                </a:lnTo>
                <a:lnTo>
                  <a:pt x="14886" y="795"/>
                </a:lnTo>
                <a:lnTo>
                  <a:pt x="14886" y="1476"/>
                </a:lnTo>
                <a:lnTo>
                  <a:pt x="16423" y="1476"/>
                </a:lnTo>
                <a:lnTo>
                  <a:pt x="16423" y="2208"/>
                </a:lnTo>
                <a:lnTo>
                  <a:pt x="14886" y="2208"/>
                </a:lnTo>
                <a:lnTo>
                  <a:pt x="14886" y="2944"/>
                </a:lnTo>
                <a:lnTo>
                  <a:pt x="16565" y="2944"/>
                </a:lnTo>
                <a:lnTo>
                  <a:pt x="16565" y="3675"/>
                </a:lnTo>
                <a:lnTo>
                  <a:pt x="14081" y="3675"/>
                </a:lnTo>
                <a:lnTo>
                  <a:pt x="14081" y="64"/>
                </a:lnTo>
                <a:close/>
                <a:moveTo>
                  <a:pt x="10830" y="64"/>
                </a:moveTo>
                <a:lnTo>
                  <a:pt x="13654" y="64"/>
                </a:lnTo>
                <a:lnTo>
                  <a:pt x="13654" y="818"/>
                </a:lnTo>
                <a:lnTo>
                  <a:pt x="12647" y="818"/>
                </a:lnTo>
                <a:lnTo>
                  <a:pt x="12647" y="3675"/>
                </a:lnTo>
                <a:lnTo>
                  <a:pt x="11842" y="3675"/>
                </a:lnTo>
                <a:lnTo>
                  <a:pt x="11842" y="818"/>
                </a:lnTo>
                <a:lnTo>
                  <a:pt x="10830" y="818"/>
                </a:lnTo>
                <a:lnTo>
                  <a:pt x="10830" y="64"/>
                </a:lnTo>
                <a:close/>
                <a:moveTo>
                  <a:pt x="7389" y="64"/>
                </a:moveTo>
                <a:lnTo>
                  <a:pt x="8130" y="64"/>
                </a:lnTo>
                <a:lnTo>
                  <a:pt x="9570" y="2194"/>
                </a:lnTo>
                <a:lnTo>
                  <a:pt x="9597" y="2194"/>
                </a:lnTo>
                <a:lnTo>
                  <a:pt x="9597" y="64"/>
                </a:lnTo>
                <a:lnTo>
                  <a:pt x="10402" y="64"/>
                </a:lnTo>
                <a:lnTo>
                  <a:pt x="10402" y="3675"/>
                </a:lnTo>
                <a:lnTo>
                  <a:pt x="9703" y="3675"/>
                </a:lnTo>
                <a:lnTo>
                  <a:pt x="8222" y="1545"/>
                </a:lnTo>
                <a:lnTo>
                  <a:pt x="8194" y="1545"/>
                </a:lnTo>
                <a:lnTo>
                  <a:pt x="8194" y="3675"/>
                </a:lnTo>
                <a:lnTo>
                  <a:pt x="7389" y="3675"/>
                </a:lnTo>
                <a:lnTo>
                  <a:pt x="7389" y="64"/>
                </a:lnTo>
                <a:close/>
                <a:moveTo>
                  <a:pt x="25013" y="0"/>
                </a:moveTo>
                <a:cubicBezTo>
                  <a:pt x="25657" y="0"/>
                  <a:pt x="26118" y="283"/>
                  <a:pt x="26397" y="851"/>
                </a:cubicBezTo>
                <a:lnTo>
                  <a:pt x="25707" y="1177"/>
                </a:lnTo>
                <a:cubicBezTo>
                  <a:pt x="25628" y="1018"/>
                  <a:pt x="25530" y="903"/>
                  <a:pt x="25415" y="832"/>
                </a:cubicBezTo>
                <a:cubicBezTo>
                  <a:pt x="25300" y="762"/>
                  <a:pt x="25163" y="726"/>
                  <a:pt x="25003" y="726"/>
                </a:cubicBezTo>
                <a:cubicBezTo>
                  <a:pt x="24853" y="726"/>
                  <a:pt x="24725" y="760"/>
                  <a:pt x="24619" y="828"/>
                </a:cubicBezTo>
                <a:cubicBezTo>
                  <a:pt x="24514" y="895"/>
                  <a:pt x="24461" y="979"/>
                  <a:pt x="24461" y="1081"/>
                </a:cubicBezTo>
                <a:cubicBezTo>
                  <a:pt x="24461" y="1151"/>
                  <a:pt x="24482" y="1210"/>
                  <a:pt x="24525" y="1258"/>
                </a:cubicBezTo>
                <a:cubicBezTo>
                  <a:pt x="24568" y="1305"/>
                  <a:pt x="24639" y="1349"/>
                  <a:pt x="24737" y="1389"/>
                </a:cubicBezTo>
                <a:cubicBezTo>
                  <a:pt x="24835" y="1429"/>
                  <a:pt x="24977" y="1473"/>
                  <a:pt x="25164" y="1522"/>
                </a:cubicBezTo>
                <a:cubicBezTo>
                  <a:pt x="25407" y="1587"/>
                  <a:pt x="25609" y="1653"/>
                  <a:pt x="25772" y="1720"/>
                </a:cubicBezTo>
                <a:cubicBezTo>
                  <a:pt x="25934" y="1787"/>
                  <a:pt x="26077" y="1895"/>
                  <a:pt x="26199" y="2042"/>
                </a:cubicBezTo>
                <a:cubicBezTo>
                  <a:pt x="26322" y="2189"/>
                  <a:pt x="26383" y="2382"/>
                  <a:pt x="26383" y="2622"/>
                </a:cubicBezTo>
                <a:cubicBezTo>
                  <a:pt x="26383" y="2842"/>
                  <a:pt x="26323" y="3037"/>
                  <a:pt x="26202" y="3206"/>
                </a:cubicBezTo>
                <a:cubicBezTo>
                  <a:pt x="26081" y="3374"/>
                  <a:pt x="25913" y="3505"/>
                  <a:pt x="25698" y="3597"/>
                </a:cubicBezTo>
                <a:cubicBezTo>
                  <a:pt x="25483" y="3689"/>
                  <a:pt x="25238" y="3735"/>
                  <a:pt x="24962" y="3735"/>
                </a:cubicBezTo>
                <a:cubicBezTo>
                  <a:pt x="24625" y="3735"/>
                  <a:pt x="24330" y="3654"/>
                  <a:pt x="24079" y="3491"/>
                </a:cubicBezTo>
                <a:cubicBezTo>
                  <a:pt x="23827" y="3328"/>
                  <a:pt x="23639" y="3114"/>
                  <a:pt x="23513" y="2847"/>
                </a:cubicBezTo>
                <a:lnTo>
                  <a:pt x="24212" y="2525"/>
                </a:lnTo>
                <a:cubicBezTo>
                  <a:pt x="24277" y="2684"/>
                  <a:pt x="24375" y="2805"/>
                  <a:pt x="24507" y="2886"/>
                </a:cubicBezTo>
                <a:cubicBezTo>
                  <a:pt x="24639" y="2967"/>
                  <a:pt x="24792" y="3008"/>
                  <a:pt x="24967" y="3008"/>
                </a:cubicBezTo>
                <a:cubicBezTo>
                  <a:pt x="25148" y="3008"/>
                  <a:pt x="25292" y="2977"/>
                  <a:pt x="25399" y="2914"/>
                </a:cubicBezTo>
                <a:cubicBezTo>
                  <a:pt x="25506" y="2851"/>
                  <a:pt x="25560" y="2767"/>
                  <a:pt x="25560" y="2663"/>
                </a:cubicBezTo>
                <a:cubicBezTo>
                  <a:pt x="25560" y="2589"/>
                  <a:pt x="25540" y="2528"/>
                  <a:pt x="25500" y="2479"/>
                </a:cubicBezTo>
                <a:cubicBezTo>
                  <a:pt x="25460" y="2430"/>
                  <a:pt x="25391" y="2384"/>
                  <a:pt x="25293" y="2341"/>
                </a:cubicBezTo>
                <a:cubicBezTo>
                  <a:pt x="25195" y="2298"/>
                  <a:pt x="25053" y="2251"/>
                  <a:pt x="24865" y="2198"/>
                </a:cubicBezTo>
                <a:cubicBezTo>
                  <a:pt x="24617" y="2131"/>
                  <a:pt x="24412" y="2063"/>
                  <a:pt x="24251" y="1996"/>
                </a:cubicBezTo>
                <a:cubicBezTo>
                  <a:pt x="24090" y="1929"/>
                  <a:pt x="23948" y="1822"/>
                  <a:pt x="23824" y="1676"/>
                </a:cubicBezTo>
                <a:cubicBezTo>
                  <a:pt x="23699" y="1531"/>
                  <a:pt x="23637" y="1338"/>
                  <a:pt x="23637" y="1099"/>
                </a:cubicBezTo>
                <a:cubicBezTo>
                  <a:pt x="23637" y="887"/>
                  <a:pt x="23698" y="698"/>
                  <a:pt x="23819" y="531"/>
                </a:cubicBezTo>
                <a:cubicBezTo>
                  <a:pt x="23940" y="364"/>
                  <a:pt x="24106" y="233"/>
                  <a:pt x="24316" y="140"/>
                </a:cubicBezTo>
                <a:cubicBezTo>
                  <a:pt x="24526" y="46"/>
                  <a:pt x="24758" y="0"/>
                  <a:pt x="25013" y="0"/>
                </a:cubicBezTo>
                <a:close/>
                <a:moveTo>
                  <a:pt x="5186" y="0"/>
                </a:moveTo>
                <a:cubicBezTo>
                  <a:pt x="5533" y="0"/>
                  <a:pt x="5833" y="74"/>
                  <a:pt x="6088" y="223"/>
                </a:cubicBezTo>
                <a:cubicBezTo>
                  <a:pt x="6342" y="371"/>
                  <a:pt x="6538" y="586"/>
                  <a:pt x="6676" y="867"/>
                </a:cubicBezTo>
                <a:cubicBezTo>
                  <a:pt x="6814" y="1147"/>
                  <a:pt x="6883" y="1482"/>
                  <a:pt x="6883" y="1872"/>
                </a:cubicBezTo>
                <a:cubicBezTo>
                  <a:pt x="6883" y="2258"/>
                  <a:pt x="6814" y="2592"/>
                  <a:pt x="6676" y="2872"/>
                </a:cubicBezTo>
                <a:cubicBezTo>
                  <a:pt x="6538" y="3153"/>
                  <a:pt x="6342" y="3368"/>
                  <a:pt x="6088" y="3516"/>
                </a:cubicBezTo>
                <a:cubicBezTo>
                  <a:pt x="5833" y="3665"/>
                  <a:pt x="5533" y="3739"/>
                  <a:pt x="5186" y="3739"/>
                </a:cubicBezTo>
                <a:cubicBezTo>
                  <a:pt x="4836" y="3739"/>
                  <a:pt x="4534" y="3665"/>
                  <a:pt x="4280" y="3516"/>
                </a:cubicBezTo>
                <a:cubicBezTo>
                  <a:pt x="4025" y="3368"/>
                  <a:pt x="3829" y="3153"/>
                  <a:pt x="3691" y="2872"/>
                </a:cubicBezTo>
                <a:cubicBezTo>
                  <a:pt x="3553" y="2592"/>
                  <a:pt x="3484" y="2258"/>
                  <a:pt x="3484" y="1872"/>
                </a:cubicBezTo>
                <a:cubicBezTo>
                  <a:pt x="3484" y="1482"/>
                  <a:pt x="3553" y="1147"/>
                  <a:pt x="3691" y="867"/>
                </a:cubicBezTo>
                <a:cubicBezTo>
                  <a:pt x="3829" y="586"/>
                  <a:pt x="4025" y="371"/>
                  <a:pt x="4280" y="223"/>
                </a:cubicBezTo>
                <a:cubicBezTo>
                  <a:pt x="4534" y="74"/>
                  <a:pt x="4836" y="0"/>
                  <a:pt x="5186" y="0"/>
                </a:cubicBezTo>
                <a:close/>
                <a:moveTo>
                  <a:pt x="1762" y="0"/>
                </a:moveTo>
                <a:cubicBezTo>
                  <a:pt x="2081" y="0"/>
                  <a:pt x="2354" y="79"/>
                  <a:pt x="2581" y="237"/>
                </a:cubicBezTo>
                <a:cubicBezTo>
                  <a:pt x="2808" y="394"/>
                  <a:pt x="2987" y="613"/>
                  <a:pt x="3119" y="892"/>
                </a:cubicBezTo>
                <a:lnTo>
                  <a:pt x="2406" y="1209"/>
                </a:lnTo>
                <a:cubicBezTo>
                  <a:pt x="2341" y="1059"/>
                  <a:pt x="2249" y="946"/>
                  <a:pt x="2128" y="869"/>
                </a:cubicBezTo>
                <a:cubicBezTo>
                  <a:pt x="2006" y="792"/>
                  <a:pt x="1869" y="754"/>
                  <a:pt x="1716" y="754"/>
                </a:cubicBezTo>
                <a:cubicBezTo>
                  <a:pt x="1541" y="754"/>
                  <a:pt x="1387" y="799"/>
                  <a:pt x="1254" y="890"/>
                </a:cubicBezTo>
                <a:cubicBezTo>
                  <a:pt x="1120" y="980"/>
                  <a:pt x="1016" y="1108"/>
                  <a:pt x="941" y="1274"/>
                </a:cubicBezTo>
                <a:cubicBezTo>
                  <a:pt x="866" y="1439"/>
                  <a:pt x="828" y="1633"/>
                  <a:pt x="828" y="1853"/>
                </a:cubicBezTo>
                <a:cubicBezTo>
                  <a:pt x="828" y="2080"/>
                  <a:pt x="866" y="2279"/>
                  <a:pt x="941" y="2449"/>
                </a:cubicBezTo>
                <a:cubicBezTo>
                  <a:pt x="1016" y="2619"/>
                  <a:pt x="1120" y="2751"/>
                  <a:pt x="1254" y="2845"/>
                </a:cubicBezTo>
                <a:cubicBezTo>
                  <a:pt x="1387" y="2938"/>
                  <a:pt x="1541" y="2985"/>
                  <a:pt x="1716" y="2985"/>
                </a:cubicBezTo>
                <a:cubicBezTo>
                  <a:pt x="1863" y="2985"/>
                  <a:pt x="1996" y="2946"/>
                  <a:pt x="2114" y="2868"/>
                </a:cubicBezTo>
                <a:cubicBezTo>
                  <a:pt x="2232" y="2790"/>
                  <a:pt x="2332" y="2677"/>
                  <a:pt x="2415" y="2530"/>
                </a:cubicBezTo>
                <a:lnTo>
                  <a:pt x="3128" y="2847"/>
                </a:lnTo>
                <a:cubicBezTo>
                  <a:pt x="2993" y="3132"/>
                  <a:pt x="2804" y="3352"/>
                  <a:pt x="2560" y="3507"/>
                </a:cubicBezTo>
                <a:cubicBezTo>
                  <a:pt x="2316" y="3662"/>
                  <a:pt x="2036" y="3739"/>
                  <a:pt x="1720" y="3739"/>
                </a:cubicBezTo>
                <a:cubicBezTo>
                  <a:pt x="1386" y="3739"/>
                  <a:pt x="1089" y="3661"/>
                  <a:pt x="828" y="3505"/>
                </a:cubicBezTo>
                <a:cubicBezTo>
                  <a:pt x="567" y="3348"/>
                  <a:pt x="364" y="3127"/>
                  <a:pt x="219" y="2840"/>
                </a:cubicBezTo>
                <a:cubicBezTo>
                  <a:pt x="73" y="2553"/>
                  <a:pt x="0" y="2224"/>
                  <a:pt x="0" y="1853"/>
                </a:cubicBezTo>
                <a:cubicBezTo>
                  <a:pt x="0" y="1485"/>
                  <a:pt x="74" y="1161"/>
                  <a:pt x="221" y="881"/>
                </a:cubicBezTo>
                <a:cubicBezTo>
                  <a:pt x="368" y="600"/>
                  <a:pt x="575" y="383"/>
                  <a:pt x="842" y="230"/>
                </a:cubicBezTo>
                <a:cubicBezTo>
                  <a:pt x="1109" y="76"/>
                  <a:pt x="1415" y="0"/>
                  <a:pt x="1762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78853" y="678421"/>
            <a:ext cx="10252709" cy="1194589"/>
          </a:xfrm>
        </p:spPr>
        <p:txBody>
          <a:bodyPr wrap="square" anchor="ctr">
            <a:normAutofit/>
          </a:bodyPr>
          <a:lstStyle>
            <a:lvl1pPr algn="ctr">
              <a:defRPr sz="60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/Users/ADMIN/AppData/Local/Temp/fig2wpp/@png2x_bg-2558&amp;1227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2540"/>
            <a:ext cx="2819400" cy="685292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Freeform 19"/>
          <p:cNvSpPr/>
          <p:nvPr userDrawn="1">
            <p:custDataLst>
              <p:tags r:id="rId6"/>
            </p:custDataLst>
          </p:nvPr>
        </p:nvSpPr>
        <p:spPr bwMode="auto">
          <a:xfrm>
            <a:off x="894252" y="777558"/>
            <a:ext cx="1030896" cy="5302884"/>
          </a:xfrm>
          <a:custGeom>
            <a:avLst/>
            <a:gdLst>
              <a:gd name="T0" fmla="*/ 1873 w 4338"/>
              <a:gd name="T1" fmla="*/ 5116 h 22329"/>
              <a:gd name="T2" fmla="*/ 3036 w 4338"/>
              <a:gd name="T3" fmla="*/ 5559 h 22329"/>
              <a:gd name="T4" fmla="*/ 3415 w 4338"/>
              <a:gd name="T5" fmla="*/ 8926 h 22329"/>
              <a:gd name="T6" fmla="*/ 2369 w 4338"/>
              <a:gd name="T7" fmla="*/ 9353 h 22329"/>
              <a:gd name="T8" fmla="*/ 3285 w 4338"/>
              <a:gd name="T9" fmla="*/ 9996 h 22329"/>
              <a:gd name="T10" fmla="*/ 3415 w 4338"/>
              <a:gd name="T11" fmla="*/ 8926 h 22329"/>
              <a:gd name="T12" fmla="*/ 2225 w 4338"/>
              <a:gd name="T13" fmla="*/ 934 h 22329"/>
              <a:gd name="T14" fmla="*/ 2380 w 4338"/>
              <a:gd name="T15" fmla="*/ 2047 h 22329"/>
              <a:gd name="T16" fmla="*/ 3261 w 4338"/>
              <a:gd name="T17" fmla="*/ 2047 h 22329"/>
              <a:gd name="T18" fmla="*/ 3415 w 4338"/>
              <a:gd name="T19" fmla="*/ 934 h 22329"/>
              <a:gd name="T20" fmla="*/ 3135 w 4338"/>
              <a:gd name="T21" fmla="*/ 17937 h 22329"/>
              <a:gd name="T22" fmla="*/ 1201 w 4338"/>
              <a:gd name="T23" fmla="*/ 17937 h 22329"/>
              <a:gd name="T24" fmla="*/ 1201 w 4338"/>
              <a:gd name="T25" fmla="*/ 18863 h 22329"/>
              <a:gd name="T26" fmla="*/ 3135 w 4338"/>
              <a:gd name="T27" fmla="*/ 18863 h 22329"/>
              <a:gd name="T28" fmla="*/ 4264 w 4338"/>
              <a:gd name="T29" fmla="*/ 21545 h 22329"/>
              <a:gd name="T30" fmla="*/ 75 w 4338"/>
              <a:gd name="T31" fmla="*/ 22329 h 22329"/>
              <a:gd name="T32" fmla="*/ 3218 w 4338"/>
              <a:gd name="T33" fmla="*/ 21395 h 22329"/>
              <a:gd name="T34" fmla="*/ 3703 w 4338"/>
              <a:gd name="T35" fmla="*/ 20456 h 22329"/>
              <a:gd name="T36" fmla="*/ 4264 w 4338"/>
              <a:gd name="T37" fmla="*/ 11576 h 22329"/>
              <a:gd name="T38" fmla="*/ 3389 w 4338"/>
              <a:gd name="T39" fmla="*/ 14853 h 22329"/>
              <a:gd name="T40" fmla="*/ 75 w 4338"/>
              <a:gd name="T41" fmla="*/ 13684 h 22329"/>
              <a:gd name="T42" fmla="*/ 3389 w 4338"/>
              <a:gd name="T43" fmla="*/ 12750 h 22329"/>
              <a:gd name="T44" fmla="*/ 4264 w 4338"/>
              <a:gd name="T45" fmla="*/ 11576 h 22329"/>
              <a:gd name="T46" fmla="*/ 4264 w 4338"/>
              <a:gd name="T47" fmla="*/ 9486 h 22329"/>
              <a:gd name="T48" fmla="*/ 2892 w 4338"/>
              <a:gd name="T49" fmla="*/ 11173 h 22329"/>
              <a:gd name="T50" fmla="*/ 1686 w 4338"/>
              <a:gd name="T51" fmla="*/ 10442 h 22329"/>
              <a:gd name="T52" fmla="*/ 75 w 4338"/>
              <a:gd name="T53" fmla="*/ 10292 h 22329"/>
              <a:gd name="T54" fmla="*/ 1516 w 4338"/>
              <a:gd name="T55" fmla="*/ 8926 h 22329"/>
              <a:gd name="T56" fmla="*/ 75 w 4338"/>
              <a:gd name="T57" fmla="*/ 7992 h 22329"/>
              <a:gd name="T58" fmla="*/ 4264 w 4338"/>
              <a:gd name="T59" fmla="*/ 5062 h 22329"/>
              <a:gd name="T60" fmla="*/ 75 w 4338"/>
              <a:gd name="T61" fmla="*/ 7597 h 22329"/>
              <a:gd name="T62" fmla="*/ 998 w 4338"/>
              <a:gd name="T63" fmla="*/ 6279 h 22329"/>
              <a:gd name="T64" fmla="*/ 75 w 4338"/>
              <a:gd name="T65" fmla="*/ 4475 h 22329"/>
              <a:gd name="T66" fmla="*/ 4264 w 4338"/>
              <a:gd name="T67" fmla="*/ 5062 h 22329"/>
              <a:gd name="T68" fmla="*/ 4264 w 4338"/>
              <a:gd name="T69" fmla="*/ 1553 h 22329"/>
              <a:gd name="T70" fmla="*/ 3591 w 4338"/>
              <a:gd name="T71" fmla="*/ 3026 h 22329"/>
              <a:gd name="T72" fmla="*/ 1758 w 4338"/>
              <a:gd name="T73" fmla="*/ 2794 h 22329"/>
              <a:gd name="T74" fmla="*/ 1377 w 4338"/>
              <a:gd name="T75" fmla="*/ 934 h 22329"/>
              <a:gd name="T76" fmla="*/ 75 w 4338"/>
              <a:gd name="T77" fmla="*/ 0 h 22329"/>
              <a:gd name="T78" fmla="*/ 4338 w 4338"/>
              <a:gd name="T79" fmla="*/ 18398 h 22329"/>
              <a:gd name="T80" fmla="*/ 2167 w 4338"/>
              <a:gd name="T81" fmla="*/ 19978 h 22329"/>
              <a:gd name="T82" fmla="*/ 0 w 4338"/>
              <a:gd name="T83" fmla="*/ 18398 h 22329"/>
              <a:gd name="T84" fmla="*/ 2167 w 4338"/>
              <a:gd name="T85" fmla="*/ 16819 h 22329"/>
              <a:gd name="T86" fmla="*/ 4338 w 4338"/>
              <a:gd name="T87" fmla="*/ 18398 h 2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338" h="22329">
                <a:moveTo>
                  <a:pt x="3036" y="5527"/>
                </a:moveTo>
                <a:lnTo>
                  <a:pt x="1873" y="5116"/>
                </a:lnTo>
                <a:lnTo>
                  <a:pt x="1873" y="5969"/>
                </a:lnTo>
                <a:lnTo>
                  <a:pt x="3036" y="5559"/>
                </a:lnTo>
                <a:lnTo>
                  <a:pt x="3036" y="5527"/>
                </a:lnTo>
                <a:close/>
                <a:moveTo>
                  <a:pt x="3415" y="8926"/>
                </a:moveTo>
                <a:lnTo>
                  <a:pt x="2369" y="8926"/>
                </a:lnTo>
                <a:lnTo>
                  <a:pt x="2369" y="9353"/>
                </a:lnTo>
                <a:cubicBezTo>
                  <a:pt x="2369" y="9929"/>
                  <a:pt x="2544" y="10217"/>
                  <a:pt x="2892" y="10217"/>
                </a:cubicBezTo>
                <a:cubicBezTo>
                  <a:pt x="3067" y="10217"/>
                  <a:pt x="3197" y="10144"/>
                  <a:pt x="3285" y="9996"/>
                </a:cubicBezTo>
                <a:cubicBezTo>
                  <a:pt x="3372" y="9848"/>
                  <a:pt x="3415" y="9634"/>
                  <a:pt x="3415" y="9353"/>
                </a:cubicBezTo>
                <a:lnTo>
                  <a:pt x="3415" y="8926"/>
                </a:lnTo>
                <a:close/>
                <a:moveTo>
                  <a:pt x="3415" y="934"/>
                </a:moveTo>
                <a:lnTo>
                  <a:pt x="2225" y="934"/>
                </a:lnTo>
                <a:lnTo>
                  <a:pt x="2225" y="1414"/>
                </a:lnTo>
                <a:cubicBezTo>
                  <a:pt x="2225" y="1685"/>
                  <a:pt x="2277" y="1895"/>
                  <a:pt x="2380" y="2047"/>
                </a:cubicBezTo>
                <a:cubicBezTo>
                  <a:pt x="2483" y="2198"/>
                  <a:pt x="2629" y="2273"/>
                  <a:pt x="2818" y="2273"/>
                </a:cubicBezTo>
                <a:cubicBezTo>
                  <a:pt x="3010" y="2273"/>
                  <a:pt x="3157" y="2198"/>
                  <a:pt x="3261" y="2047"/>
                </a:cubicBezTo>
                <a:cubicBezTo>
                  <a:pt x="3364" y="1895"/>
                  <a:pt x="3415" y="1685"/>
                  <a:pt x="3415" y="1414"/>
                </a:cubicBezTo>
                <a:lnTo>
                  <a:pt x="3415" y="934"/>
                </a:lnTo>
                <a:close/>
                <a:moveTo>
                  <a:pt x="3463" y="18398"/>
                </a:moveTo>
                <a:cubicBezTo>
                  <a:pt x="3463" y="18199"/>
                  <a:pt x="3354" y="18045"/>
                  <a:pt x="3135" y="17937"/>
                </a:cubicBezTo>
                <a:cubicBezTo>
                  <a:pt x="2916" y="17828"/>
                  <a:pt x="2594" y="17774"/>
                  <a:pt x="2167" y="17774"/>
                </a:cubicBezTo>
                <a:cubicBezTo>
                  <a:pt x="1740" y="17774"/>
                  <a:pt x="1418" y="17828"/>
                  <a:pt x="1201" y="17937"/>
                </a:cubicBezTo>
                <a:cubicBezTo>
                  <a:pt x="984" y="18045"/>
                  <a:pt x="875" y="18199"/>
                  <a:pt x="875" y="18398"/>
                </a:cubicBezTo>
                <a:cubicBezTo>
                  <a:pt x="875" y="18601"/>
                  <a:pt x="984" y="18756"/>
                  <a:pt x="1201" y="18863"/>
                </a:cubicBezTo>
                <a:cubicBezTo>
                  <a:pt x="1418" y="18969"/>
                  <a:pt x="1740" y="19023"/>
                  <a:pt x="2167" y="19023"/>
                </a:cubicBezTo>
                <a:cubicBezTo>
                  <a:pt x="2594" y="19023"/>
                  <a:pt x="2916" y="18969"/>
                  <a:pt x="3135" y="18863"/>
                </a:cubicBezTo>
                <a:cubicBezTo>
                  <a:pt x="3354" y="18756"/>
                  <a:pt x="3463" y="18601"/>
                  <a:pt x="3463" y="18398"/>
                </a:cubicBezTo>
                <a:close/>
                <a:moveTo>
                  <a:pt x="4264" y="21545"/>
                </a:moveTo>
                <a:lnTo>
                  <a:pt x="4264" y="22329"/>
                </a:lnTo>
                <a:lnTo>
                  <a:pt x="75" y="22329"/>
                </a:lnTo>
                <a:lnTo>
                  <a:pt x="75" y="21395"/>
                </a:lnTo>
                <a:lnTo>
                  <a:pt x="3218" y="21395"/>
                </a:lnTo>
                <a:lnTo>
                  <a:pt x="2732" y="20456"/>
                </a:lnTo>
                <a:lnTo>
                  <a:pt x="3703" y="20456"/>
                </a:lnTo>
                <a:lnTo>
                  <a:pt x="4264" y="21545"/>
                </a:lnTo>
                <a:close/>
                <a:moveTo>
                  <a:pt x="4264" y="11576"/>
                </a:moveTo>
                <a:lnTo>
                  <a:pt x="4264" y="14853"/>
                </a:lnTo>
                <a:lnTo>
                  <a:pt x="3389" y="14853"/>
                </a:lnTo>
                <a:lnTo>
                  <a:pt x="3389" y="13684"/>
                </a:lnTo>
                <a:lnTo>
                  <a:pt x="75" y="13684"/>
                </a:lnTo>
                <a:lnTo>
                  <a:pt x="75" y="12750"/>
                </a:lnTo>
                <a:lnTo>
                  <a:pt x="3389" y="12750"/>
                </a:lnTo>
                <a:lnTo>
                  <a:pt x="3389" y="11576"/>
                </a:lnTo>
                <a:lnTo>
                  <a:pt x="4264" y="11576"/>
                </a:lnTo>
                <a:close/>
                <a:moveTo>
                  <a:pt x="4264" y="7992"/>
                </a:moveTo>
                <a:lnTo>
                  <a:pt x="4264" y="9486"/>
                </a:lnTo>
                <a:cubicBezTo>
                  <a:pt x="4264" y="10020"/>
                  <a:pt x="4143" y="10434"/>
                  <a:pt x="3901" y="10730"/>
                </a:cubicBezTo>
                <a:cubicBezTo>
                  <a:pt x="3659" y="11025"/>
                  <a:pt x="3323" y="11173"/>
                  <a:pt x="2892" y="11173"/>
                </a:cubicBezTo>
                <a:cubicBezTo>
                  <a:pt x="2608" y="11173"/>
                  <a:pt x="2363" y="11109"/>
                  <a:pt x="2159" y="10983"/>
                </a:cubicBezTo>
                <a:cubicBezTo>
                  <a:pt x="1954" y="10857"/>
                  <a:pt x="1797" y="10676"/>
                  <a:pt x="1686" y="10442"/>
                </a:cubicBezTo>
                <a:lnTo>
                  <a:pt x="75" y="11386"/>
                </a:lnTo>
                <a:lnTo>
                  <a:pt x="75" y="10292"/>
                </a:lnTo>
                <a:lnTo>
                  <a:pt x="1516" y="9524"/>
                </a:lnTo>
                <a:lnTo>
                  <a:pt x="1516" y="8926"/>
                </a:lnTo>
                <a:lnTo>
                  <a:pt x="75" y="8926"/>
                </a:lnTo>
                <a:lnTo>
                  <a:pt x="75" y="7992"/>
                </a:lnTo>
                <a:lnTo>
                  <a:pt x="4264" y="7992"/>
                </a:lnTo>
                <a:close/>
                <a:moveTo>
                  <a:pt x="4264" y="5062"/>
                </a:moveTo>
                <a:lnTo>
                  <a:pt x="4264" y="6017"/>
                </a:lnTo>
                <a:lnTo>
                  <a:pt x="75" y="7597"/>
                </a:lnTo>
                <a:lnTo>
                  <a:pt x="75" y="6604"/>
                </a:lnTo>
                <a:lnTo>
                  <a:pt x="998" y="6279"/>
                </a:lnTo>
                <a:lnTo>
                  <a:pt x="998" y="4801"/>
                </a:lnTo>
                <a:lnTo>
                  <a:pt x="75" y="4475"/>
                </a:lnTo>
                <a:lnTo>
                  <a:pt x="75" y="3488"/>
                </a:lnTo>
                <a:lnTo>
                  <a:pt x="4264" y="5062"/>
                </a:lnTo>
                <a:close/>
                <a:moveTo>
                  <a:pt x="4264" y="0"/>
                </a:moveTo>
                <a:lnTo>
                  <a:pt x="4264" y="1553"/>
                </a:lnTo>
                <a:cubicBezTo>
                  <a:pt x="4264" y="1898"/>
                  <a:pt x="4206" y="2196"/>
                  <a:pt x="4090" y="2447"/>
                </a:cubicBezTo>
                <a:cubicBezTo>
                  <a:pt x="3975" y="2698"/>
                  <a:pt x="3808" y="2891"/>
                  <a:pt x="3591" y="3026"/>
                </a:cubicBezTo>
                <a:cubicBezTo>
                  <a:pt x="3374" y="3161"/>
                  <a:pt x="3116" y="3229"/>
                  <a:pt x="2818" y="3229"/>
                </a:cubicBezTo>
                <a:cubicBezTo>
                  <a:pt x="2366" y="3229"/>
                  <a:pt x="2013" y="3084"/>
                  <a:pt x="1758" y="2794"/>
                </a:cubicBezTo>
                <a:cubicBezTo>
                  <a:pt x="1504" y="2504"/>
                  <a:pt x="1377" y="2108"/>
                  <a:pt x="1377" y="1606"/>
                </a:cubicBezTo>
                <a:lnTo>
                  <a:pt x="1377" y="934"/>
                </a:lnTo>
                <a:lnTo>
                  <a:pt x="75" y="934"/>
                </a:lnTo>
                <a:lnTo>
                  <a:pt x="75" y="0"/>
                </a:lnTo>
                <a:lnTo>
                  <a:pt x="4264" y="0"/>
                </a:lnTo>
                <a:close/>
                <a:moveTo>
                  <a:pt x="4338" y="18398"/>
                </a:moveTo>
                <a:cubicBezTo>
                  <a:pt x="4338" y="18907"/>
                  <a:pt x="4154" y="19297"/>
                  <a:pt x="3786" y="19570"/>
                </a:cubicBezTo>
                <a:cubicBezTo>
                  <a:pt x="3418" y="19842"/>
                  <a:pt x="2878" y="19978"/>
                  <a:pt x="2167" y="19978"/>
                </a:cubicBezTo>
                <a:cubicBezTo>
                  <a:pt x="1455" y="19978"/>
                  <a:pt x="916" y="19843"/>
                  <a:pt x="550" y="19572"/>
                </a:cubicBezTo>
                <a:cubicBezTo>
                  <a:pt x="183" y="19302"/>
                  <a:pt x="0" y="18911"/>
                  <a:pt x="0" y="18398"/>
                </a:cubicBezTo>
                <a:cubicBezTo>
                  <a:pt x="0" y="17890"/>
                  <a:pt x="184" y="17499"/>
                  <a:pt x="552" y="17227"/>
                </a:cubicBezTo>
                <a:cubicBezTo>
                  <a:pt x="921" y="16955"/>
                  <a:pt x="1459" y="16819"/>
                  <a:pt x="2167" y="16819"/>
                </a:cubicBezTo>
                <a:cubicBezTo>
                  <a:pt x="2878" y="16819"/>
                  <a:pt x="3418" y="16955"/>
                  <a:pt x="3786" y="17227"/>
                </a:cubicBezTo>
                <a:cubicBezTo>
                  <a:pt x="4154" y="17499"/>
                  <a:pt x="4338" y="17890"/>
                  <a:pt x="4338" y="18398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038600" y="777558"/>
            <a:ext cx="7810500" cy="5302884"/>
          </a:xfrm>
        </p:spPr>
        <p:txBody>
          <a:bodyPr wrap="square" anchor="ctr">
            <a:normAutofit/>
          </a:bodyPr>
          <a:lstStyle>
            <a:lvl1pPr algn="l">
              <a:defRPr sz="5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571501" y="780098"/>
            <a:ext cx="2031999" cy="5302884"/>
          </a:xfrm>
        </p:spPr>
        <p:txBody>
          <a:bodyPr vert="eaVert" wrap="none"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ADMIN/AppData/Local/Temp/fig2wpp/@png2x_bg-2603&amp;1175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>
            <a:off x="0" y="1562100"/>
            <a:ext cx="12191365" cy="32385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10800000" scaled="0"/>
          </a:gradFill>
          <a:ln w="25400">
            <a:noFill/>
          </a:ln>
          <a:effectLst>
            <a:outerShdw blurRad="254000" dist="50800" dir="5399997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Freeform 10"/>
          <p:cNvSpPr/>
          <p:nvPr userDrawn="1">
            <p:custDataLst>
              <p:tags r:id="rId6"/>
            </p:custDataLst>
          </p:nvPr>
        </p:nvSpPr>
        <p:spPr bwMode="auto">
          <a:xfrm>
            <a:off x="625287" y="2461446"/>
            <a:ext cx="10941426" cy="1439808"/>
          </a:xfrm>
          <a:custGeom>
            <a:avLst/>
            <a:gdLst>
              <a:gd name="T0" fmla="*/ 12960 w 23822"/>
              <a:gd name="T1" fmla="*/ 1770 h 3115"/>
              <a:gd name="T2" fmla="*/ 3135 w 23822"/>
              <a:gd name="T3" fmla="*/ 682 h 3115"/>
              <a:gd name="T4" fmla="*/ 4187 w 23822"/>
              <a:gd name="T5" fmla="*/ 2207 h 3115"/>
              <a:gd name="T6" fmla="*/ 3518 w 23822"/>
              <a:gd name="T7" fmla="*/ 682 h 3115"/>
              <a:gd name="T8" fmla="*/ 18941 w 23822"/>
              <a:gd name="T9" fmla="*/ 873 h 3115"/>
              <a:gd name="T10" fmla="*/ 19478 w 23822"/>
              <a:gd name="T11" fmla="*/ 2487 h 3115"/>
              <a:gd name="T12" fmla="*/ 20012 w 23822"/>
              <a:gd name="T13" fmla="*/ 873 h 3115"/>
              <a:gd name="T14" fmla="*/ 21929 w 23822"/>
              <a:gd name="T15" fmla="*/ 53 h 3115"/>
              <a:gd name="T16" fmla="*/ 23152 w 23822"/>
              <a:gd name="T17" fmla="*/ 53 h 3115"/>
              <a:gd name="T18" fmla="*/ 23240 w 23822"/>
              <a:gd name="T19" fmla="*/ 3061 h 3115"/>
              <a:gd name="T20" fmla="*/ 21983 w 23822"/>
              <a:gd name="T21" fmla="*/ 3061 h 3115"/>
              <a:gd name="T22" fmla="*/ 16972 w 23822"/>
              <a:gd name="T23" fmla="*/ 53 h 3115"/>
              <a:gd name="T24" fmla="*/ 16972 w 23822"/>
              <a:gd name="T25" fmla="*/ 3061 h 3115"/>
              <a:gd name="T26" fmla="*/ 16616 w 23822"/>
              <a:gd name="T27" fmla="*/ 53 h 3115"/>
              <a:gd name="T28" fmla="*/ 15777 w 23822"/>
              <a:gd name="T29" fmla="*/ 3061 h 3115"/>
              <a:gd name="T30" fmla="*/ 14263 w 23822"/>
              <a:gd name="T31" fmla="*/ 682 h 3115"/>
              <a:gd name="T32" fmla="*/ 12994 w 23822"/>
              <a:gd name="T33" fmla="*/ 53 h 3115"/>
              <a:gd name="T34" fmla="*/ 13182 w 23822"/>
              <a:gd name="T35" fmla="*/ 2398 h 3115"/>
              <a:gd name="T36" fmla="*/ 11178 w 23822"/>
              <a:gd name="T37" fmla="*/ 3061 h 3115"/>
              <a:gd name="T38" fmla="*/ 6207 w 23822"/>
              <a:gd name="T39" fmla="*/ 53 h 3115"/>
              <a:gd name="T40" fmla="*/ 6763 w 23822"/>
              <a:gd name="T41" fmla="*/ 2487 h 3115"/>
              <a:gd name="T42" fmla="*/ 7318 w 23822"/>
              <a:gd name="T43" fmla="*/ 53 h 3115"/>
              <a:gd name="T44" fmla="*/ 7839 w 23822"/>
              <a:gd name="T45" fmla="*/ 2533 h 3115"/>
              <a:gd name="T46" fmla="*/ 6111 w 23822"/>
              <a:gd name="T47" fmla="*/ 2966 h 3115"/>
              <a:gd name="T48" fmla="*/ 5536 w 23822"/>
              <a:gd name="T49" fmla="*/ 53 h 3115"/>
              <a:gd name="T50" fmla="*/ 4396 w 23822"/>
              <a:gd name="T51" fmla="*/ 231 h 3115"/>
              <a:gd name="T52" fmla="*/ 4925 w 23822"/>
              <a:gd name="T53" fmla="*/ 2368 h 3115"/>
              <a:gd name="T54" fmla="*/ 2464 w 23822"/>
              <a:gd name="T55" fmla="*/ 3061 h 3115"/>
              <a:gd name="T56" fmla="*/ 2024 w 23822"/>
              <a:gd name="T57" fmla="*/ 53 h 3115"/>
              <a:gd name="T58" fmla="*/ 671 w 23822"/>
              <a:gd name="T59" fmla="*/ 1230 h 3115"/>
              <a:gd name="T60" fmla="*/ 671 w 23822"/>
              <a:gd name="T61" fmla="*/ 1839 h 3115"/>
              <a:gd name="T62" fmla="*/ 2070 w 23822"/>
              <a:gd name="T63" fmla="*/ 3061 h 3115"/>
              <a:gd name="T64" fmla="*/ 19478 w 23822"/>
              <a:gd name="T65" fmla="*/ 0 h 3115"/>
              <a:gd name="T66" fmla="*/ 20892 w 23822"/>
              <a:gd name="T67" fmla="*/ 1559 h 3115"/>
              <a:gd name="T68" fmla="*/ 19478 w 23822"/>
              <a:gd name="T69" fmla="*/ 3115 h 3115"/>
              <a:gd name="T70" fmla="*/ 18060 w 23822"/>
              <a:gd name="T71" fmla="*/ 1559 h 3115"/>
              <a:gd name="T72" fmla="*/ 19478 w 23822"/>
              <a:gd name="T73" fmla="*/ 0 h 3115"/>
              <a:gd name="T74" fmla="*/ 11010 w 23822"/>
              <a:gd name="T75" fmla="*/ 743 h 3115"/>
              <a:gd name="T76" fmla="*/ 9841 w 23822"/>
              <a:gd name="T77" fmla="*/ 628 h 3115"/>
              <a:gd name="T78" fmla="*/ 9102 w 23822"/>
              <a:gd name="T79" fmla="*/ 1544 h 3115"/>
              <a:gd name="T80" fmla="*/ 9841 w 23822"/>
              <a:gd name="T81" fmla="*/ 2487 h 3115"/>
              <a:gd name="T82" fmla="*/ 11018 w 23822"/>
              <a:gd name="T83" fmla="*/ 2372 h 3115"/>
              <a:gd name="T84" fmla="*/ 9102 w 23822"/>
              <a:gd name="T85" fmla="*/ 2920 h 3115"/>
              <a:gd name="T86" fmla="*/ 8596 w 23822"/>
              <a:gd name="T87" fmla="*/ 733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822" h="3115">
                <a:moveTo>
                  <a:pt x="12642" y="935"/>
                </a:moveTo>
                <a:lnTo>
                  <a:pt x="12347" y="1770"/>
                </a:lnTo>
                <a:lnTo>
                  <a:pt x="12960" y="1770"/>
                </a:lnTo>
                <a:lnTo>
                  <a:pt x="12665" y="935"/>
                </a:lnTo>
                <a:lnTo>
                  <a:pt x="12642" y="935"/>
                </a:lnTo>
                <a:close/>
                <a:moveTo>
                  <a:pt x="3135" y="682"/>
                </a:moveTo>
                <a:lnTo>
                  <a:pt x="3135" y="2433"/>
                </a:lnTo>
                <a:lnTo>
                  <a:pt x="3488" y="2433"/>
                </a:lnTo>
                <a:cubicBezTo>
                  <a:pt x="3792" y="2433"/>
                  <a:pt x="4025" y="2358"/>
                  <a:pt x="4187" y="2207"/>
                </a:cubicBezTo>
                <a:cubicBezTo>
                  <a:pt x="4349" y="2056"/>
                  <a:pt x="4430" y="1840"/>
                  <a:pt x="4430" y="1559"/>
                </a:cubicBezTo>
                <a:cubicBezTo>
                  <a:pt x="4430" y="1276"/>
                  <a:pt x="4352" y="1059"/>
                  <a:pt x="4195" y="908"/>
                </a:cubicBezTo>
                <a:cubicBezTo>
                  <a:pt x="4037" y="757"/>
                  <a:pt x="3812" y="682"/>
                  <a:pt x="3518" y="682"/>
                </a:cubicBezTo>
                <a:lnTo>
                  <a:pt x="3135" y="682"/>
                </a:lnTo>
                <a:close/>
                <a:moveTo>
                  <a:pt x="19478" y="628"/>
                </a:moveTo>
                <a:cubicBezTo>
                  <a:pt x="19251" y="628"/>
                  <a:pt x="19072" y="710"/>
                  <a:pt x="18941" y="873"/>
                </a:cubicBezTo>
                <a:cubicBezTo>
                  <a:pt x="18811" y="1037"/>
                  <a:pt x="18746" y="1265"/>
                  <a:pt x="18746" y="1559"/>
                </a:cubicBezTo>
                <a:cubicBezTo>
                  <a:pt x="18746" y="1853"/>
                  <a:pt x="18811" y="2081"/>
                  <a:pt x="18941" y="2243"/>
                </a:cubicBezTo>
                <a:cubicBezTo>
                  <a:pt x="19072" y="2405"/>
                  <a:pt x="19251" y="2487"/>
                  <a:pt x="19478" y="2487"/>
                </a:cubicBezTo>
                <a:cubicBezTo>
                  <a:pt x="19703" y="2487"/>
                  <a:pt x="19880" y="2405"/>
                  <a:pt x="20011" y="2243"/>
                </a:cubicBezTo>
                <a:cubicBezTo>
                  <a:pt x="20141" y="2081"/>
                  <a:pt x="20206" y="1853"/>
                  <a:pt x="20206" y="1559"/>
                </a:cubicBezTo>
                <a:cubicBezTo>
                  <a:pt x="20206" y="1265"/>
                  <a:pt x="20141" y="1037"/>
                  <a:pt x="20012" y="873"/>
                </a:cubicBezTo>
                <a:cubicBezTo>
                  <a:pt x="19883" y="710"/>
                  <a:pt x="19705" y="628"/>
                  <a:pt x="19478" y="628"/>
                </a:cubicBezTo>
                <a:close/>
                <a:moveTo>
                  <a:pt x="21312" y="53"/>
                </a:moveTo>
                <a:lnTo>
                  <a:pt x="21929" y="53"/>
                </a:lnTo>
                <a:lnTo>
                  <a:pt x="23129" y="1827"/>
                </a:lnTo>
                <a:lnTo>
                  <a:pt x="23152" y="1827"/>
                </a:lnTo>
                <a:lnTo>
                  <a:pt x="23152" y="53"/>
                </a:lnTo>
                <a:lnTo>
                  <a:pt x="23822" y="53"/>
                </a:lnTo>
                <a:lnTo>
                  <a:pt x="23822" y="3061"/>
                </a:lnTo>
                <a:lnTo>
                  <a:pt x="23240" y="3061"/>
                </a:lnTo>
                <a:lnTo>
                  <a:pt x="22006" y="1287"/>
                </a:lnTo>
                <a:lnTo>
                  <a:pt x="21983" y="1287"/>
                </a:lnTo>
                <a:lnTo>
                  <a:pt x="21983" y="3061"/>
                </a:lnTo>
                <a:lnTo>
                  <a:pt x="21312" y="3061"/>
                </a:lnTo>
                <a:lnTo>
                  <a:pt x="21312" y="53"/>
                </a:lnTo>
                <a:close/>
                <a:moveTo>
                  <a:pt x="16972" y="53"/>
                </a:moveTo>
                <a:lnTo>
                  <a:pt x="17643" y="53"/>
                </a:lnTo>
                <a:lnTo>
                  <a:pt x="17643" y="3061"/>
                </a:lnTo>
                <a:lnTo>
                  <a:pt x="16972" y="3061"/>
                </a:lnTo>
                <a:lnTo>
                  <a:pt x="16972" y="53"/>
                </a:lnTo>
                <a:close/>
                <a:moveTo>
                  <a:pt x="14263" y="53"/>
                </a:moveTo>
                <a:lnTo>
                  <a:pt x="16616" y="53"/>
                </a:lnTo>
                <a:lnTo>
                  <a:pt x="16616" y="682"/>
                </a:lnTo>
                <a:lnTo>
                  <a:pt x="15777" y="682"/>
                </a:lnTo>
                <a:lnTo>
                  <a:pt x="15777" y="3061"/>
                </a:lnTo>
                <a:lnTo>
                  <a:pt x="15106" y="3061"/>
                </a:lnTo>
                <a:lnTo>
                  <a:pt x="15106" y="682"/>
                </a:lnTo>
                <a:lnTo>
                  <a:pt x="14263" y="682"/>
                </a:lnTo>
                <a:lnTo>
                  <a:pt x="14263" y="53"/>
                </a:lnTo>
                <a:close/>
                <a:moveTo>
                  <a:pt x="12308" y="53"/>
                </a:moveTo>
                <a:lnTo>
                  <a:pt x="12994" y="53"/>
                </a:lnTo>
                <a:lnTo>
                  <a:pt x="14129" y="3061"/>
                </a:lnTo>
                <a:lnTo>
                  <a:pt x="13416" y="3061"/>
                </a:lnTo>
                <a:lnTo>
                  <a:pt x="13182" y="2398"/>
                </a:lnTo>
                <a:lnTo>
                  <a:pt x="12121" y="2398"/>
                </a:lnTo>
                <a:lnTo>
                  <a:pt x="11887" y="3061"/>
                </a:lnTo>
                <a:lnTo>
                  <a:pt x="11178" y="3061"/>
                </a:lnTo>
                <a:lnTo>
                  <a:pt x="12308" y="53"/>
                </a:lnTo>
                <a:close/>
                <a:moveTo>
                  <a:pt x="5536" y="53"/>
                </a:moveTo>
                <a:lnTo>
                  <a:pt x="6207" y="53"/>
                </a:lnTo>
                <a:lnTo>
                  <a:pt x="6207" y="1824"/>
                </a:lnTo>
                <a:cubicBezTo>
                  <a:pt x="6207" y="2028"/>
                  <a:pt x="6257" y="2190"/>
                  <a:pt x="6356" y="2308"/>
                </a:cubicBezTo>
                <a:cubicBezTo>
                  <a:pt x="6456" y="2427"/>
                  <a:pt x="6591" y="2487"/>
                  <a:pt x="6763" y="2487"/>
                </a:cubicBezTo>
                <a:cubicBezTo>
                  <a:pt x="6934" y="2487"/>
                  <a:pt x="7069" y="2428"/>
                  <a:pt x="7169" y="2312"/>
                </a:cubicBezTo>
                <a:cubicBezTo>
                  <a:pt x="7268" y="2196"/>
                  <a:pt x="7318" y="2038"/>
                  <a:pt x="7318" y="1839"/>
                </a:cubicBezTo>
                <a:lnTo>
                  <a:pt x="7318" y="53"/>
                </a:lnTo>
                <a:lnTo>
                  <a:pt x="7989" y="53"/>
                </a:lnTo>
                <a:lnTo>
                  <a:pt x="7989" y="1866"/>
                </a:lnTo>
                <a:cubicBezTo>
                  <a:pt x="7989" y="2121"/>
                  <a:pt x="7939" y="2344"/>
                  <a:pt x="7839" y="2533"/>
                </a:cubicBezTo>
                <a:cubicBezTo>
                  <a:pt x="7740" y="2722"/>
                  <a:pt x="7597" y="2866"/>
                  <a:pt x="7412" y="2966"/>
                </a:cubicBezTo>
                <a:cubicBezTo>
                  <a:pt x="7227" y="3065"/>
                  <a:pt x="7010" y="3115"/>
                  <a:pt x="6763" y="3115"/>
                </a:cubicBezTo>
                <a:cubicBezTo>
                  <a:pt x="6512" y="3115"/>
                  <a:pt x="6295" y="3065"/>
                  <a:pt x="6111" y="2966"/>
                </a:cubicBezTo>
                <a:cubicBezTo>
                  <a:pt x="5927" y="2866"/>
                  <a:pt x="5785" y="2722"/>
                  <a:pt x="5686" y="2534"/>
                </a:cubicBezTo>
                <a:cubicBezTo>
                  <a:pt x="5586" y="2347"/>
                  <a:pt x="5536" y="2124"/>
                  <a:pt x="5536" y="1866"/>
                </a:cubicBezTo>
                <a:lnTo>
                  <a:pt x="5536" y="53"/>
                </a:lnTo>
                <a:close/>
                <a:moveTo>
                  <a:pt x="2464" y="53"/>
                </a:moveTo>
                <a:lnTo>
                  <a:pt x="3549" y="53"/>
                </a:lnTo>
                <a:cubicBezTo>
                  <a:pt x="3878" y="53"/>
                  <a:pt x="4161" y="113"/>
                  <a:pt x="4396" y="231"/>
                </a:cubicBezTo>
                <a:cubicBezTo>
                  <a:pt x="4631" y="350"/>
                  <a:pt x="4810" y="523"/>
                  <a:pt x="4932" y="749"/>
                </a:cubicBezTo>
                <a:cubicBezTo>
                  <a:pt x="5055" y="975"/>
                  <a:pt x="5116" y="1245"/>
                  <a:pt x="5116" y="1559"/>
                </a:cubicBezTo>
                <a:cubicBezTo>
                  <a:pt x="5116" y="1873"/>
                  <a:pt x="5052" y="2143"/>
                  <a:pt x="4925" y="2368"/>
                </a:cubicBezTo>
                <a:cubicBezTo>
                  <a:pt x="4797" y="2593"/>
                  <a:pt x="4611" y="2764"/>
                  <a:pt x="4367" y="2883"/>
                </a:cubicBezTo>
                <a:cubicBezTo>
                  <a:pt x="4123" y="3002"/>
                  <a:pt x="3829" y="3061"/>
                  <a:pt x="3484" y="3061"/>
                </a:cubicBezTo>
                <a:lnTo>
                  <a:pt x="2464" y="3061"/>
                </a:lnTo>
                <a:lnTo>
                  <a:pt x="2464" y="53"/>
                </a:lnTo>
                <a:close/>
                <a:moveTo>
                  <a:pt x="0" y="53"/>
                </a:moveTo>
                <a:lnTo>
                  <a:pt x="2024" y="53"/>
                </a:lnTo>
                <a:lnTo>
                  <a:pt x="2024" y="663"/>
                </a:lnTo>
                <a:lnTo>
                  <a:pt x="671" y="663"/>
                </a:lnTo>
                <a:lnTo>
                  <a:pt x="671" y="1230"/>
                </a:lnTo>
                <a:lnTo>
                  <a:pt x="1951" y="1230"/>
                </a:lnTo>
                <a:lnTo>
                  <a:pt x="1951" y="1839"/>
                </a:lnTo>
                <a:lnTo>
                  <a:pt x="671" y="1839"/>
                </a:lnTo>
                <a:lnTo>
                  <a:pt x="671" y="2452"/>
                </a:lnTo>
                <a:lnTo>
                  <a:pt x="2070" y="2452"/>
                </a:lnTo>
                <a:lnTo>
                  <a:pt x="2070" y="3061"/>
                </a:lnTo>
                <a:lnTo>
                  <a:pt x="0" y="3061"/>
                </a:lnTo>
                <a:lnTo>
                  <a:pt x="0" y="53"/>
                </a:lnTo>
                <a:close/>
                <a:moveTo>
                  <a:pt x="19478" y="0"/>
                </a:moveTo>
                <a:cubicBezTo>
                  <a:pt x="19767" y="0"/>
                  <a:pt x="20017" y="62"/>
                  <a:pt x="20229" y="185"/>
                </a:cubicBezTo>
                <a:cubicBezTo>
                  <a:pt x="20441" y="309"/>
                  <a:pt x="20605" y="488"/>
                  <a:pt x="20719" y="722"/>
                </a:cubicBezTo>
                <a:cubicBezTo>
                  <a:pt x="20834" y="956"/>
                  <a:pt x="20892" y="1235"/>
                  <a:pt x="20892" y="1559"/>
                </a:cubicBezTo>
                <a:cubicBezTo>
                  <a:pt x="20892" y="1881"/>
                  <a:pt x="20834" y="2159"/>
                  <a:pt x="20719" y="2393"/>
                </a:cubicBezTo>
                <a:cubicBezTo>
                  <a:pt x="20605" y="2626"/>
                  <a:pt x="20441" y="2805"/>
                  <a:pt x="20229" y="2929"/>
                </a:cubicBezTo>
                <a:cubicBezTo>
                  <a:pt x="20017" y="3053"/>
                  <a:pt x="19767" y="3115"/>
                  <a:pt x="19478" y="3115"/>
                </a:cubicBezTo>
                <a:cubicBezTo>
                  <a:pt x="19187" y="3115"/>
                  <a:pt x="18935" y="3053"/>
                  <a:pt x="18723" y="2929"/>
                </a:cubicBezTo>
                <a:cubicBezTo>
                  <a:pt x="18511" y="2805"/>
                  <a:pt x="18347" y="2626"/>
                  <a:pt x="18233" y="2393"/>
                </a:cubicBezTo>
                <a:cubicBezTo>
                  <a:pt x="18118" y="2159"/>
                  <a:pt x="18060" y="1881"/>
                  <a:pt x="18060" y="1559"/>
                </a:cubicBezTo>
                <a:cubicBezTo>
                  <a:pt x="18060" y="1235"/>
                  <a:pt x="18118" y="956"/>
                  <a:pt x="18233" y="722"/>
                </a:cubicBezTo>
                <a:cubicBezTo>
                  <a:pt x="18347" y="488"/>
                  <a:pt x="18511" y="309"/>
                  <a:pt x="18723" y="185"/>
                </a:cubicBezTo>
                <a:cubicBezTo>
                  <a:pt x="18935" y="62"/>
                  <a:pt x="19187" y="0"/>
                  <a:pt x="19478" y="0"/>
                </a:cubicBezTo>
                <a:close/>
                <a:moveTo>
                  <a:pt x="9880" y="0"/>
                </a:moveTo>
                <a:cubicBezTo>
                  <a:pt x="10145" y="0"/>
                  <a:pt x="10373" y="65"/>
                  <a:pt x="10562" y="197"/>
                </a:cubicBezTo>
                <a:cubicBezTo>
                  <a:pt x="10751" y="329"/>
                  <a:pt x="10900" y="511"/>
                  <a:pt x="11010" y="743"/>
                </a:cubicBezTo>
                <a:lnTo>
                  <a:pt x="10416" y="1007"/>
                </a:lnTo>
                <a:cubicBezTo>
                  <a:pt x="10363" y="882"/>
                  <a:pt x="10285" y="788"/>
                  <a:pt x="10184" y="724"/>
                </a:cubicBezTo>
                <a:cubicBezTo>
                  <a:pt x="10083" y="660"/>
                  <a:pt x="9969" y="628"/>
                  <a:pt x="9841" y="628"/>
                </a:cubicBezTo>
                <a:cubicBezTo>
                  <a:pt x="9696" y="628"/>
                  <a:pt x="9567" y="666"/>
                  <a:pt x="9456" y="741"/>
                </a:cubicBezTo>
                <a:cubicBezTo>
                  <a:pt x="9345" y="816"/>
                  <a:pt x="9258" y="923"/>
                  <a:pt x="9196" y="1061"/>
                </a:cubicBezTo>
                <a:cubicBezTo>
                  <a:pt x="9133" y="1199"/>
                  <a:pt x="9102" y="1360"/>
                  <a:pt x="9102" y="1544"/>
                </a:cubicBezTo>
                <a:cubicBezTo>
                  <a:pt x="9102" y="1733"/>
                  <a:pt x="9133" y="1898"/>
                  <a:pt x="9196" y="2040"/>
                </a:cubicBezTo>
                <a:cubicBezTo>
                  <a:pt x="9258" y="2182"/>
                  <a:pt x="9345" y="2292"/>
                  <a:pt x="9456" y="2370"/>
                </a:cubicBezTo>
                <a:cubicBezTo>
                  <a:pt x="9567" y="2448"/>
                  <a:pt x="9696" y="2487"/>
                  <a:pt x="9841" y="2487"/>
                </a:cubicBezTo>
                <a:cubicBezTo>
                  <a:pt x="9964" y="2487"/>
                  <a:pt x="10075" y="2454"/>
                  <a:pt x="10173" y="2389"/>
                </a:cubicBezTo>
                <a:cubicBezTo>
                  <a:pt x="10271" y="2324"/>
                  <a:pt x="10355" y="2230"/>
                  <a:pt x="10424" y="2107"/>
                </a:cubicBezTo>
                <a:lnTo>
                  <a:pt x="11018" y="2372"/>
                </a:lnTo>
                <a:cubicBezTo>
                  <a:pt x="10905" y="2609"/>
                  <a:pt x="10748" y="2792"/>
                  <a:pt x="10545" y="2922"/>
                </a:cubicBezTo>
                <a:cubicBezTo>
                  <a:pt x="10341" y="3051"/>
                  <a:pt x="10108" y="3115"/>
                  <a:pt x="9845" y="3115"/>
                </a:cubicBezTo>
                <a:cubicBezTo>
                  <a:pt x="9567" y="3115"/>
                  <a:pt x="9319" y="3050"/>
                  <a:pt x="9102" y="2920"/>
                </a:cubicBezTo>
                <a:cubicBezTo>
                  <a:pt x="8885" y="2789"/>
                  <a:pt x="8715" y="2605"/>
                  <a:pt x="8594" y="2366"/>
                </a:cubicBezTo>
                <a:cubicBezTo>
                  <a:pt x="8473" y="2127"/>
                  <a:pt x="8412" y="1853"/>
                  <a:pt x="8412" y="1544"/>
                </a:cubicBezTo>
                <a:cubicBezTo>
                  <a:pt x="8412" y="1237"/>
                  <a:pt x="8473" y="967"/>
                  <a:pt x="8596" y="733"/>
                </a:cubicBezTo>
                <a:cubicBezTo>
                  <a:pt x="8719" y="500"/>
                  <a:pt x="8891" y="319"/>
                  <a:pt x="9113" y="191"/>
                </a:cubicBezTo>
                <a:cubicBezTo>
                  <a:pt x="9336" y="63"/>
                  <a:pt x="9591" y="0"/>
                  <a:pt x="9880" y="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FFFFFF">
                    <a:alpha val="1176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5" name="图片 14" descr="C:/Users/ADMIN/AppData/Local/Temp/fig2wpp/@png2x-2574&amp;2537.png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r:link="rId4"/>
          <a:srcRect b="11680"/>
          <a:stretch>
            <a:fillRect/>
          </a:stretch>
        </p:blipFill>
        <p:spPr>
          <a:xfrm>
            <a:off x="4352925" y="673100"/>
            <a:ext cx="3486150" cy="1574800"/>
          </a:xfrm>
          <a:prstGeom prst="rect">
            <a:avLst/>
          </a:prstGeom>
          <a:effectLst>
            <a:outerShdw blurRad="279400" dist="50800" dir="2640000" algn="t" rotWithShape="0">
              <a:schemeClr val="accent1">
                <a:lumMod val="50000"/>
                <a:alpha val="56000"/>
              </a:scheme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9"/>
            </p:custDataLst>
          </p:nvPr>
        </p:nvSpPr>
        <p:spPr>
          <a:xfrm>
            <a:off x="838200" y="2075440"/>
            <a:ext cx="10515000" cy="163088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838200" y="4312253"/>
            <a:ext cx="10515000" cy="488348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1" Type="http://schemas.openxmlformats.org/officeDocument/2006/relationships/theme" Target="../theme/theme3.xml"/><Relationship Id="rId20" Type="http://schemas.openxmlformats.org/officeDocument/2006/relationships/tags" Target="../tags/tag137.xml"/><Relationship Id="rId2" Type="http://schemas.openxmlformats.org/officeDocument/2006/relationships/slideLayout" Target="../slideLayouts/slideLayout34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image" Target="NULL" TargetMode="External"/><Relationship Id="rId13" Type="http://schemas.openxmlformats.org/officeDocument/2006/relationships/image" Target="../media/image5.png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/Users/ADMIN/AppData/Local/Temp/fig2wpp/@png2x_bg-2558&amp;1235.png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r:link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18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19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19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image" Target="../media/image33.png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19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4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tags" Target="../tags/tag20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image" Target="../media/image35.png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image" Target="../media/image34.jpeg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227.xml"/><Relationship Id="rId17" Type="http://schemas.openxmlformats.org/officeDocument/2006/relationships/image" Target="../media/image38.jpeg"/><Relationship Id="rId16" Type="http://schemas.openxmlformats.org/officeDocument/2006/relationships/image" Target="../media/image37.jpeg"/><Relationship Id="rId15" Type="http://schemas.openxmlformats.org/officeDocument/2006/relationships/image" Target="../media/image36.jpeg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tags" Target="../tags/tag215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30.xml"/><Relationship Id="rId3" Type="http://schemas.openxmlformats.org/officeDocument/2006/relationships/image" Target="../media/image39.pn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0" Type="http://schemas.openxmlformats.org/officeDocument/2006/relationships/notesSlide" Target="../notesSlides/notesSlide11.xml"/><Relationship Id="rId2" Type="http://schemas.openxmlformats.org/officeDocument/2006/relationships/tags" Target="../tags/tag231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241.xml"/><Relationship Id="rId17" Type="http://schemas.openxmlformats.org/officeDocument/2006/relationships/image" Target="../media/image46.jpeg"/><Relationship Id="rId16" Type="http://schemas.openxmlformats.org/officeDocument/2006/relationships/image" Target="../media/image45.jpeg"/><Relationship Id="rId15" Type="http://schemas.openxmlformats.org/officeDocument/2006/relationships/image" Target="../media/image44.jpeg"/><Relationship Id="rId14" Type="http://schemas.openxmlformats.org/officeDocument/2006/relationships/image" Target="../media/image43.jpeg"/><Relationship Id="rId13" Type="http://schemas.openxmlformats.org/officeDocument/2006/relationships/image" Target="../media/image42.GIF"/><Relationship Id="rId12" Type="http://schemas.openxmlformats.org/officeDocument/2006/relationships/image" Target="../media/image41.GIF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3.xml"/><Relationship Id="rId4" Type="http://schemas.openxmlformats.org/officeDocument/2006/relationships/tags" Target="../tags/tag243.xml"/><Relationship Id="rId3" Type="http://schemas.openxmlformats.org/officeDocument/2006/relationships/image" Target="../media/image7.png"/><Relationship Id="rId2" Type="http://schemas.openxmlformats.org/officeDocument/2006/relationships/tags" Target="../tags/tag242.xml"/><Relationship Id="rId1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15.jpeg"/><Relationship Id="rId3" Type="http://schemas.openxmlformats.org/officeDocument/2006/relationships/tags" Target="../tags/tag167.xml"/><Relationship Id="rId22" Type="http://schemas.openxmlformats.org/officeDocument/2006/relationships/slideLayout" Target="../slideLayouts/slideLayout4.xml"/><Relationship Id="rId21" Type="http://schemas.openxmlformats.org/officeDocument/2006/relationships/tags" Target="../tags/tag182.xml"/><Relationship Id="rId20" Type="http://schemas.openxmlformats.org/officeDocument/2006/relationships/tags" Target="../tags/tag181.xml"/><Relationship Id="rId2" Type="http://schemas.openxmlformats.org/officeDocument/2006/relationships/tags" Target="../tags/tag166.xml"/><Relationship Id="rId19" Type="http://schemas.openxmlformats.org/officeDocument/2006/relationships/image" Target="../media/image17.png"/><Relationship Id="rId18" Type="http://schemas.openxmlformats.org/officeDocument/2006/relationships/tags" Target="../tags/tag180.xml"/><Relationship Id="rId17" Type="http://schemas.openxmlformats.org/officeDocument/2006/relationships/tags" Target="../tags/tag179.xml"/><Relationship Id="rId16" Type="http://schemas.openxmlformats.org/officeDocument/2006/relationships/tags" Target="../tags/tag178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image" Target="../media/image16.jpeg"/><Relationship Id="rId1" Type="http://schemas.openxmlformats.org/officeDocument/2006/relationships/tags" Target="../tags/tag16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26670" y="0"/>
            <a:ext cx="12219305" cy="146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https://photo-static-api.fotomore.com/creative/vcg/400/new/VCG41N1205638055.jpg" descr="全球连接网络(世界地图归功于美国宇航局)"/>
          <p:cNvPicPr>
            <a:picLocks noChangeAspect="1"/>
          </p:cNvPicPr>
          <p:nvPr/>
        </p:nvPicPr>
        <p:blipFill>
          <a:blip r:embed="rId1">
            <a:lum bright="-18000" contrast="-36000"/>
          </a:blip>
          <a:stretch>
            <a:fillRect/>
          </a:stretch>
        </p:blipFill>
        <p:spPr>
          <a:xfrm>
            <a:off x="-27305" y="0"/>
            <a:ext cx="12220575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26670" y="1488440"/>
            <a:ext cx="12219940" cy="3907790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6985" y="0"/>
            <a:ext cx="12205970" cy="6858635"/>
          </a:xfrm>
          <a:prstGeom prst="rect">
            <a:avLst/>
          </a:prstGeom>
          <a:gradFill>
            <a:gsLst>
              <a:gs pos="27000">
                <a:srgbClr val="003E9C">
                  <a:alpha val="34000"/>
                </a:srgbClr>
              </a:gs>
              <a:gs pos="33000">
                <a:srgbClr val="053789">
                  <a:alpha val="30000"/>
                </a:srgbClr>
              </a:gs>
              <a:gs pos="70000">
                <a:srgbClr val="003E9C">
                  <a:alpha val="30000"/>
                </a:srgbClr>
              </a:gs>
              <a:gs pos="48000">
                <a:srgbClr val="0A2F76">
                  <a:alpha val="83000"/>
                </a:srgbClr>
              </a:gs>
              <a:gs pos="5000">
                <a:schemeClr val="bg1">
                  <a:alpha val="1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1669473" y="3526790"/>
            <a:ext cx="8970818" cy="10414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申报人：应凯</a:t>
            </a:r>
            <a:r>
              <a:rPr lang="en-US" altLang="zh-CN" sz="2400" dirty="0">
                <a:solidFill>
                  <a:schemeClr val="bg1"/>
                </a:solidFill>
              </a:rPr>
              <a:t>     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申报单位：上海交通大学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参与单位：上海烨知芯科技有限公司、翱捷科技股份有限公司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42778" y="1463040"/>
            <a:ext cx="10053320" cy="2193290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低功耗超宽带超线性空口</a:t>
            </a:r>
            <a:r>
              <a:rPr lang="en-US" altLang="zh-CN" b="1" dirty="0">
                <a:solidFill>
                  <a:schemeClr val="bg1"/>
                </a:solidFill>
                <a:latin typeface="+mj-ea"/>
                <a:cs typeface="+mj-ea"/>
              </a:rPr>
              <a:t>AI</a:t>
            </a: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终端</a:t>
            </a:r>
            <a:br>
              <a:rPr lang="en-US" altLang="zh-CN" b="1" dirty="0">
                <a:solidFill>
                  <a:schemeClr val="bg1"/>
                </a:solidFill>
                <a:latin typeface="+mj-ea"/>
                <a:cs typeface="+mj-ea"/>
              </a:rPr>
            </a:br>
            <a:r>
              <a:rPr lang="zh-CN" altLang="en-US" b="1" dirty="0">
                <a:solidFill>
                  <a:schemeClr val="bg1"/>
                </a:solidFill>
                <a:latin typeface="+mj-ea"/>
                <a:cs typeface="+mj-ea"/>
              </a:rPr>
              <a:t>关键技术及原型验证</a:t>
            </a:r>
            <a:endParaRPr lang="zh-CN" altLang="en-US" b="1" dirty="0">
              <a:solidFill>
                <a:schemeClr val="bg1"/>
              </a:solidFill>
              <a:latin typeface="+mj-ea"/>
              <a:cs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27305" y="5419725"/>
            <a:ext cx="12219305" cy="143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22860" y="0"/>
            <a:ext cx="12205970" cy="1496060"/>
          </a:xfrm>
          <a:prstGeom prst="rect">
            <a:avLst/>
          </a:prstGeom>
          <a:gradFill>
            <a:gsLst>
              <a:gs pos="34000">
                <a:srgbClr val="0B2760">
                  <a:alpha val="44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上交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11" y="5482907"/>
            <a:ext cx="1310640" cy="13119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1610" y="254635"/>
            <a:ext cx="7510145" cy="12414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上海市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6G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FN Mizan Netrokona Unicode" panose="02000600000000000000" charset="0"/>
              </a:rPr>
              <a:t>科技创新专项项目信息征集</a:t>
            </a:r>
            <a:br>
              <a:rPr lang="zh-CN" altLang="en-US" sz="1400" dirty="0">
                <a:solidFill>
                  <a:schemeClr val="bg1"/>
                </a:solidFill>
              </a:rPr>
            </a:br>
            <a:r>
              <a:rPr lang="zh-CN" altLang="en-US" sz="1400" dirty="0">
                <a:solidFill>
                  <a:schemeClr val="bg1"/>
                </a:solidFill>
              </a:rPr>
              <a:t>项目建议方向：</a:t>
            </a:r>
            <a:r>
              <a:rPr lang="en-US" altLang="zh-CN" sz="1400" dirty="0">
                <a:solidFill>
                  <a:schemeClr val="bg1"/>
                </a:solidFill>
              </a:rPr>
              <a:t>6G</a:t>
            </a:r>
            <a:r>
              <a:rPr lang="zh-CN" altLang="en-US" sz="1400" dirty="0">
                <a:solidFill>
                  <a:schemeClr val="bg1"/>
                </a:solidFill>
              </a:rPr>
              <a:t>前瞻性创新技术和技术标准研究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研究内容一：超宽带超线性基带信号处理技术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328612" y="874122"/>
            <a:ext cx="29457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问题与挑战：</a:t>
            </a:r>
            <a:endParaRPr kumimoji="0"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0" y="6070600"/>
            <a:ext cx="12192000" cy="76200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非线性信号处理提升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功率效率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、改善带内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信号质量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、抑制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带外泄漏</a:t>
            </a:r>
            <a:endParaRPr lang="zh-CN" altLang="en-US" sz="2400" b="1" dirty="0">
              <a:solidFill>
                <a:srgbClr val="FFC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25290" y="1010285"/>
            <a:ext cx="76200" cy="4726305"/>
            <a:chOff x="7541" y="1579"/>
            <a:chExt cx="113" cy="553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</p:grpSp>
      <p:grpSp>
        <p:nvGrpSpPr>
          <p:cNvPr id="27" name="组合 26"/>
          <p:cNvGrpSpPr/>
          <p:nvPr/>
        </p:nvGrpSpPr>
        <p:grpSpPr>
          <a:xfrm>
            <a:off x="0" y="1585595"/>
            <a:ext cx="3507740" cy="4010660"/>
            <a:chOff x="-175165" y="1482709"/>
            <a:chExt cx="2845884" cy="2745226"/>
          </a:xfrm>
        </p:grpSpPr>
        <p:sp>
          <p:nvSpPr>
            <p:cNvPr id="29" name="圆角矩形 1"/>
            <p:cNvSpPr/>
            <p:nvPr/>
          </p:nvSpPr>
          <p:spPr bwMode="auto">
            <a:xfrm>
              <a:off x="167242" y="1482709"/>
              <a:ext cx="2503477" cy="2745226"/>
            </a:xfrm>
            <a:prstGeom prst="roundRect">
              <a:avLst>
                <a:gd name="adj" fmla="val 5775"/>
              </a:avLst>
            </a:prstGeom>
            <a:noFill/>
            <a:ln w="28575" algn="ctr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marL="457200" lvl="1" eaLnBrk="0" hangingPunct="0">
                <a:lnSpc>
                  <a:spcPct val="120000"/>
                </a:lnSpc>
                <a:buSzPct val="50000"/>
                <a:tabLst>
                  <a:tab pos="185420" algn="l"/>
                </a:tabLst>
                <a:defRPr/>
              </a:pPr>
              <a:endParaRPr lang="en-US" altLang="zh-CN" sz="1800" b="1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75165" y="1679169"/>
              <a:ext cx="2658871" cy="2009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回退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功效低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高速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非线性复杂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宽带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失真严重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带外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泄漏明显</a:t>
              </a:r>
              <a:endParaRPr lang="zh-CN" altLang="en-US" sz="2400" b="1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404360" y="862330"/>
            <a:ext cx="4637405" cy="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00B05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技术路线：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47" y="1320165"/>
            <a:ext cx="4249616" cy="231870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01" y="3776398"/>
            <a:ext cx="4354600" cy="221927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9108440" y="1448797"/>
            <a:ext cx="419251" cy="21108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发端预失真处理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127734" y="3830599"/>
            <a:ext cx="419251" cy="21108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收端非线性均衡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61" y="1448798"/>
            <a:ext cx="2190074" cy="21900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42" y="3828004"/>
            <a:ext cx="2080419" cy="2181411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245166" y="1650152"/>
            <a:ext cx="2864283" cy="173366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研究内容二：轻量化空口</a:t>
            </a:r>
            <a:r>
              <a:rPr lang="en-US" altLang="zh-CN" sz="3000" dirty="0">
                <a:solidFill>
                  <a:srgbClr val="0043A8"/>
                </a:solidFill>
              </a:rPr>
              <a:t>AI</a:t>
            </a:r>
            <a:r>
              <a:rPr lang="zh-CN" altLang="en-US" sz="3000" dirty="0">
                <a:solidFill>
                  <a:srgbClr val="0043A8"/>
                </a:solidFill>
              </a:rPr>
              <a:t>软硬件协同处理方法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8705" y="1277994"/>
            <a:ext cx="2861852" cy="372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模型稀疏化剪枝</a:t>
            </a:r>
            <a:endParaRPr lang="zh-CN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578716" y="1649342"/>
            <a:ext cx="2717273" cy="17344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8572012" y="1266505"/>
            <a:ext cx="2723977" cy="3828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低比特精度量化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574983" y="3909821"/>
            <a:ext cx="2699536" cy="200854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573864" y="3479168"/>
            <a:ext cx="2711965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教师学生模型蒸馏</a:t>
            </a:r>
            <a:endParaRPr lang="zh-CN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281392" y="3921152"/>
            <a:ext cx="2809395" cy="199721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276606" y="3490501"/>
            <a:ext cx="2832561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低秩分解</a:t>
            </a:r>
            <a:endParaRPr lang="zh-CN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22723" y="2904490"/>
            <a:ext cx="2582545" cy="329565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将浮点数权重压缩为低精度数据类型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降低能耗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8665903" y="5347335"/>
            <a:ext cx="2582545" cy="38862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学生模型模仿教师模型的输出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降低计算复杂度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10677200" y="5135449"/>
            <a:ext cx="0" cy="181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11" descr="模型非结构化剪枝.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1762760"/>
            <a:ext cx="2786380" cy="1036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561330" y="2905760"/>
            <a:ext cx="2229485" cy="329565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去除神经网络中冗余的权重或神经元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降低模型规模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773" y="3972560"/>
            <a:ext cx="2068195" cy="1308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428" y="1706245"/>
            <a:ext cx="2583180" cy="1039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877" y="3972560"/>
            <a:ext cx="2228850" cy="1927225"/>
          </a:xfrm>
          <a:prstGeom prst="rect">
            <a:avLst/>
          </a:prstGeom>
        </p:spPr>
      </p:pic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328612" y="874122"/>
            <a:ext cx="29457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问题与挑战：</a:t>
            </a:r>
            <a:endParaRPr kumimoji="0"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0" y="6070600"/>
            <a:ext cx="12192000" cy="76200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兼顾轻量化空口</a:t>
            </a:r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AI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推理准确性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与模型实际部署的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工程可行性</a:t>
            </a:r>
            <a:endParaRPr lang="zh-CN" altLang="en-US" sz="2400" b="1" dirty="0">
              <a:solidFill>
                <a:srgbClr val="FFC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25290" y="1010285"/>
            <a:ext cx="76200" cy="4726305"/>
            <a:chOff x="7541" y="1579"/>
            <a:chExt cx="113" cy="553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</p:grpSp>
      <p:grpSp>
        <p:nvGrpSpPr>
          <p:cNvPr id="27" name="组合 26"/>
          <p:cNvGrpSpPr/>
          <p:nvPr/>
        </p:nvGrpSpPr>
        <p:grpSpPr>
          <a:xfrm>
            <a:off x="0" y="1585595"/>
            <a:ext cx="3507740" cy="4010660"/>
            <a:chOff x="-175165" y="1482709"/>
            <a:chExt cx="2845884" cy="2745226"/>
          </a:xfrm>
        </p:grpSpPr>
        <p:sp>
          <p:nvSpPr>
            <p:cNvPr id="29" name="圆角矩形 1"/>
            <p:cNvSpPr/>
            <p:nvPr/>
          </p:nvSpPr>
          <p:spPr bwMode="auto">
            <a:xfrm>
              <a:off x="167242" y="1482709"/>
              <a:ext cx="2503477" cy="2745226"/>
            </a:xfrm>
            <a:prstGeom prst="roundRect">
              <a:avLst>
                <a:gd name="adj" fmla="val 5775"/>
              </a:avLst>
            </a:prstGeom>
            <a:noFill/>
            <a:ln w="28575" algn="ctr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marL="457200" lvl="1" eaLnBrk="0" hangingPunct="0">
                <a:lnSpc>
                  <a:spcPct val="120000"/>
                </a:lnSpc>
                <a:buSzPct val="50000"/>
                <a:tabLst>
                  <a:tab pos="185420" algn="l"/>
                </a:tabLst>
                <a:defRPr/>
              </a:pPr>
              <a:endParaRPr lang="en-US" altLang="zh-CN" sz="1800" b="1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75165" y="1679169"/>
              <a:ext cx="2658872" cy="20849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结构冗余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参数量大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复杂度高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训练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开销大</a:t>
              </a:r>
              <a:endParaRPr lang="zh-CN" altLang="en-US" sz="2400" b="1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404360" y="862330"/>
            <a:ext cx="4637405" cy="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00B05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技术路线：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5" name="环形箭头 62"/>
          <p:cNvSpPr/>
          <p:nvPr/>
        </p:nvSpPr>
        <p:spPr>
          <a:xfrm rot="2168329">
            <a:off x="7960694" y="3083340"/>
            <a:ext cx="679785" cy="646188"/>
          </a:xfrm>
          <a:prstGeom prst="circularArrow">
            <a:avLst>
              <a:gd name="adj1" fmla="val 11874"/>
              <a:gd name="adj2" fmla="val 1636547"/>
              <a:gd name="adj3" fmla="val 4313311"/>
              <a:gd name="adj4" fmla="val 9674002"/>
              <a:gd name="adj5" fmla="val 12500"/>
            </a:avLst>
          </a:prstGeom>
          <a:solidFill>
            <a:srgbClr val="0043A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252093" y="1650152"/>
            <a:ext cx="2864283" cy="173366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研究内容三：端侧高能效比</a:t>
            </a:r>
            <a:r>
              <a:rPr lang="en-US" altLang="zh-CN" sz="3000" dirty="0">
                <a:solidFill>
                  <a:srgbClr val="0043A8"/>
                </a:solidFill>
              </a:rPr>
              <a:t>NPU</a:t>
            </a:r>
            <a:r>
              <a:rPr lang="zh-CN" altLang="en-US" sz="3000" dirty="0">
                <a:solidFill>
                  <a:srgbClr val="0043A8"/>
                </a:solidFill>
              </a:rPr>
              <a:t>全链路技术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55632" y="1277994"/>
            <a:ext cx="2861852" cy="372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基于数据流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ASIC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544080" y="1649342"/>
            <a:ext cx="2717273" cy="17344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8537376" y="1266505"/>
            <a:ext cx="2723977" cy="3828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Future-Proof的算子完备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547275" y="3909821"/>
            <a:ext cx="2699536" cy="200854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546156" y="3479168"/>
            <a:ext cx="2711965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先进的架构和微架构设计</a:t>
            </a:r>
            <a:endParaRPr lang="zh-CN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199108" y="3921152"/>
            <a:ext cx="2959074" cy="199721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199108" y="3490501"/>
            <a:ext cx="2982001" cy="430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与硬件设计高度耦合的先进的软件工具链</a:t>
            </a:r>
            <a:endParaRPr lang="zh-CN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860502" y="3023235"/>
            <a:ext cx="2068195" cy="285115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支持任何未来可能的新的算子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8596745" y="5591495"/>
            <a:ext cx="2623995" cy="24606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更高的算力利用率和更小的DRAM带宽消耗</a:t>
            </a:r>
            <a:endParaRPr 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环形箭头 62"/>
          <p:cNvSpPr/>
          <p:nvPr/>
        </p:nvSpPr>
        <p:spPr>
          <a:xfrm rot="2168329">
            <a:off x="7960694" y="3083340"/>
            <a:ext cx="679785" cy="646188"/>
          </a:xfrm>
          <a:prstGeom prst="circularArrow">
            <a:avLst>
              <a:gd name="adj1" fmla="val 11874"/>
              <a:gd name="adj2" fmla="val 1636547"/>
              <a:gd name="adj3" fmla="val 4313311"/>
              <a:gd name="adj4" fmla="val 9674002"/>
              <a:gd name="adj5" fmla="val 12500"/>
            </a:avLst>
          </a:prstGeom>
          <a:solidFill>
            <a:srgbClr val="0043A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矩形 4"/>
          <p:cNvSpPr/>
          <p:nvPr/>
        </p:nvSpPr>
        <p:spPr>
          <a:xfrm>
            <a:off x="5568257" y="3027045"/>
            <a:ext cx="2229485" cy="27940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低功耗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低成本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高能效比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328612" y="874122"/>
            <a:ext cx="29457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问题与挑战：</a:t>
            </a:r>
            <a:endParaRPr kumimoji="0"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0" y="6107430"/>
            <a:ext cx="12192000" cy="72517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基于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纯数据流同构</a:t>
            </a:r>
            <a:r>
              <a:rPr lang="en-US" altLang="zh-CN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NPU</a:t>
            </a:r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charset="-122"/>
              </a:rPr>
              <a:t>实现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</a:rPr>
              <a:t>通用性，高性能，和高能耗比</a:t>
            </a:r>
            <a:endParaRPr lang="zh-CN" altLang="en-US" sz="2400" b="1" dirty="0">
              <a:solidFill>
                <a:srgbClr val="FFC000"/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25290" y="1010285"/>
            <a:ext cx="76200" cy="4808220"/>
            <a:chOff x="7541" y="1579"/>
            <a:chExt cx="113" cy="553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9050" cap="flat" cmpd="sng" algn="ctr">
              <a:solidFill>
                <a:srgbClr val="3974D7"/>
              </a:solidFill>
              <a:prstDash val="sysDash"/>
              <a:miter lim="800000"/>
              <a:headEnd type="none"/>
              <a:tailEnd type="none"/>
            </a:ln>
          </p:spPr>
        </p:cxnSp>
      </p:grpSp>
      <p:grpSp>
        <p:nvGrpSpPr>
          <p:cNvPr id="27" name="组合 26"/>
          <p:cNvGrpSpPr/>
          <p:nvPr/>
        </p:nvGrpSpPr>
        <p:grpSpPr>
          <a:xfrm>
            <a:off x="0" y="1585595"/>
            <a:ext cx="3507740" cy="4010660"/>
            <a:chOff x="-175165" y="1482709"/>
            <a:chExt cx="2845884" cy="2745226"/>
          </a:xfrm>
        </p:grpSpPr>
        <p:sp>
          <p:nvSpPr>
            <p:cNvPr id="29" name="圆角矩形 1"/>
            <p:cNvSpPr/>
            <p:nvPr/>
          </p:nvSpPr>
          <p:spPr bwMode="auto">
            <a:xfrm>
              <a:off x="167242" y="1482709"/>
              <a:ext cx="2503477" cy="2745226"/>
            </a:xfrm>
            <a:prstGeom prst="roundRect">
              <a:avLst>
                <a:gd name="adj" fmla="val 5775"/>
              </a:avLst>
            </a:prstGeom>
            <a:noFill/>
            <a:ln w="28575" algn="ctr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marL="457200" lvl="1" eaLnBrk="0" hangingPunct="0">
                <a:lnSpc>
                  <a:spcPct val="120000"/>
                </a:lnSpc>
                <a:buSzPct val="50000"/>
                <a:tabLst>
                  <a:tab pos="185420" algn="l"/>
                </a:tabLst>
                <a:defRPr/>
              </a:pPr>
              <a:endParaRPr lang="en-US" altLang="zh-CN" sz="1800" b="1" dirty="0">
                <a:solidFill>
                  <a:srgbClr val="000000"/>
                </a:solidFill>
                <a:latin typeface="Arial" panose="020B060402020209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75165" y="1679169"/>
              <a:ext cx="2658872" cy="2009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高功耗</a:t>
              </a:r>
              <a:r>
                <a:rPr lang="en-US" altLang="zh-CN" sz="2400" b="1" dirty="0">
                  <a:solidFill>
                    <a:srgbClr val="C00000"/>
                  </a:solidFill>
                  <a:latin typeface="+mn-ea"/>
                </a:rPr>
                <a:t>、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高成本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适配场景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单一化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rgbClr val="000000"/>
                  </a:solidFill>
                  <a:latin typeface="+mn-ea"/>
                </a:rPr>
                <a:t>算力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利用率低</a:t>
              </a:r>
              <a:endParaRPr lang="en-US" altLang="zh-CN" sz="2400" b="1" dirty="0">
                <a:solidFill>
                  <a:srgbClr val="C00000"/>
                </a:solidFill>
                <a:latin typeface="+mn-ea"/>
              </a:endParaRPr>
            </a:p>
            <a:p>
              <a:pPr marL="914400" lvl="1" indent="-457200" eaLnBrk="0" hangingPunct="0">
                <a:lnSpc>
                  <a:spcPct val="200000"/>
                </a:lnSpc>
                <a:buSzPct val="50000"/>
                <a:buFont typeface="Wingdings" panose="05000000000000000000" pitchFamily="2" charset="2"/>
                <a:buChar char="q"/>
                <a:tabLst>
                  <a:tab pos="185420" algn="l"/>
                </a:tabLs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+mn-ea"/>
                </a:rPr>
                <a:t>跨网络</a:t>
              </a:r>
              <a:r>
                <a:rPr lang="zh-CN" altLang="en-US" sz="2400" b="1" dirty="0">
                  <a:solidFill>
                    <a:srgbClr val="C00000"/>
                  </a:solidFill>
                  <a:latin typeface="+mn-ea"/>
                </a:rPr>
                <a:t>协调性弱</a:t>
              </a:r>
              <a:endParaRPr lang="zh-CN" altLang="en-US" sz="2400" b="1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404360" y="862330"/>
            <a:ext cx="4637405" cy="8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2" charset="-122"/>
              </a:defRPr>
            </a:lvl9pPr>
          </a:lstStyle>
          <a:p>
            <a:pPr>
              <a:buClr>
                <a:srgbClr val="00B050"/>
              </a:buClr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技术路线：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81476" y="5429885"/>
            <a:ext cx="2229485" cy="388620"/>
          </a:xfrm>
          <a:prstGeom prst="rect">
            <a:avLst/>
          </a:prstGeom>
          <a:solidFill>
            <a:srgbClr val="0043A8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覆盖所有算力场景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、节省人力成本</a:t>
            </a:r>
            <a:endParaRPr lang="en-US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382" y="1661160"/>
            <a:ext cx="1796415" cy="1350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745" y="3993441"/>
            <a:ext cx="2564166" cy="1616955"/>
          </a:xfrm>
          <a:prstGeom prst="rect">
            <a:avLst/>
          </a:prstGeom>
        </p:spPr>
      </p:pic>
      <p:pic>
        <p:nvPicPr>
          <p:cNvPr id="6" name="图片 5" descr="Future-Proof算子完备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540" y="1675130"/>
            <a:ext cx="2228850" cy="1372235"/>
          </a:xfrm>
          <a:prstGeom prst="rect">
            <a:avLst/>
          </a:prstGeom>
        </p:spPr>
      </p:pic>
      <p:pic>
        <p:nvPicPr>
          <p:cNvPr id="8" name="图片 7" descr="空口AI-与硬件设计高度耦合的先进的软件工具链.drawi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430" y="4004945"/>
            <a:ext cx="2623820" cy="1371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846074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研究内容四：</a:t>
            </a:r>
            <a:r>
              <a:rPr lang="zh-CN" altLang="en-US" sz="3000" dirty="0">
                <a:solidFill>
                  <a:srgbClr val="0043A8"/>
                </a:solidFill>
                <a:sym typeface="+mn-ea"/>
              </a:rPr>
              <a:t>终端模组原理样机搭建及原型验证</a:t>
            </a:r>
            <a:endParaRPr sz="3000" dirty="0">
              <a:solidFill>
                <a:srgbClr val="0043A8"/>
              </a:solidFill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6023241" y="78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圆角矩形 65"/>
          <p:cNvSpPr/>
          <p:nvPr/>
        </p:nvSpPr>
        <p:spPr>
          <a:xfrm>
            <a:off x="0" y="6145530"/>
            <a:ext cx="12192000" cy="68707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  <a:effectLst>
            <a:outerShdw blurRad="88900" dist="127000" dir="30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实现从</a:t>
            </a:r>
            <a:r>
              <a:rPr lang="zh-CN"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算法级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轻量化</a:t>
            </a:r>
            <a:r>
              <a:rPr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，到系统级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协同管理</a:t>
            </a:r>
            <a:r>
              <a:rPr sz="2400" b="1" dirty="0"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，再到工程化样机落地的</a:t>
            </a:r>
            <a:r>
              <a:rPr lang="zh-CN" altLang="en-US" sz="2400" b="1" dirty="0">
                <a:solidFill>
                  <a:srgbClr val="FFC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完整闭环</a:t>
            </a:r>
            <a:endParaRPr sz="2400" b="1" dirty="0"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32541" y="1069997"/>
            <a:ext cx="563856" cy="4626248"/>
            <a:chOff x="7069133" y="1441785"/>
            <a:chExt cx="563856" cy="4626248"/>
          </a:xfrm>
        </p:grpSpPr>
        <p:sp>
          <p:nvSpPr>
            <p:cNvPr id="39" name="圆角矩形 34"/>
            <p:cNvSpPr/>
            <p:nvPr>
              <p:custDataLst>
                <p:tags r:id="rId3"/>
              </p:custDataLst>
            </p:nvPr>
          </p:nvSpPr>
          <p:spPr>
            <a:xfrm>
              <a:off x="7096148" y="1441785"/>
              <a:ext cx="536841" cy="4626248"/>
            </a:xfrm>
            <a:prstGeom prst="roundRect">
              <a:avLst>
                <a:gd name="adj" fmla="val 50000"/>
              </a:avLst>
            </a:prstGeom>
            <a:solidFill>
              <a:srgbClr val="0043A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338455" indent="-234950" algn="ctr" rtl="0" eaLnBrk="0" fontAlgn="auto">
                <a:lnSpc>
                  <a:spcPct val="100000"/>
                </a:lnSpc>
                <a:spcBef>
                  <a:spcPts val="900"/>
                </a:spcBef>
              </a:pPr>
              <a:endParaRPr lang="zh-CN" altLang="en-US" sz="2000" b="1" kern="100" spc="3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4"/>
              </p:custDataLst>
            </p:nvPr>
          </p:nvSpPr>
          <p:spPr>
            <a:xfrm>
              <a:off x="7069133" y="2259989"/>
              <a:ext cx="536841" cy="27205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/>
              <a:r>
                <a:rPr lang="zh-CN" altLang="en-US" sz="2400" b="1" kern="100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空口</a:t>
              </a:r>
              <a:r>
                <a:rPr lang="en-US" altLang="zh-CN" sz="2400" b="1" kern="1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AI</a:t>
              </a:r>
              <a:r>
                <a:rPr lang="zh-CN" altLang="en-US" sz="2400" b="1" kern="100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503050405090304" pitchFamily="18" charset="0"/>
                </a:rPr>
                <a:t>场景搭建</a:t>
              </a:r>
              <a:endParaRPr lang="zh-CN" altLang="en-US" sz="2400" b="1" kern="100" dirty="0"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442718" y="1523827"/>
            <a:ext cx="648000" cy="3356040"/>
            <a:chOff x="7229711" y="1618004"/>
            <a:chExt cx="648000" cy="3356040"/>
          </a:xfrm>
        </p:grpSpPr>
        <p:sp>
          <p:nvSpPr>
            <p:cNvPr id="6" name="圆角矩形 9"/>
            <p:cNvSpPr/>
            <p:nvPr/>
          </p:nvSpPr>
          <p:spPr>
            <a:xfrm>
              <a:off x="7229711" y="161800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建立传输基线</a:t>
              </a:r>
              <a:endParaRPr lang="zh-CN" altLang="en-US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3" name="圆角矩形 9"/>
            <p:cNvSpPr/>
            <p:nvPr/>
          </p:nvSpPr>
          <p:spPr>
            <a:xfrm>
              <a:off x="7229711" y="293602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特定业务配置</a:t>
              </a:r>
              <a:endParaRPr lang="zh-CN" altLang="en-US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4" name="十字形 43"/>
            <p:cNvSpPr/>
            <p:nvPr/>
          </p:nvSpPr>
          <p:spPr>
            <a:xfrm>
              <a:off x="7409711" y="2490703"/>
              <a:ext cx="288000" cy="288000"/>
            </a:xfrm>
            <a:prstGeom prst="plus">
              <a:avLst>
                <a:gd name="adj" fmla="val 39654"/>
              </a:avLst>
            </a:prstGeom>
            <a:solidFill>
              <a:srgbClr val="006FBF"/>
            </a:solidFill>
            <a:ln>
              <a:solidFill>
                <a:srgbClr val="397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9"/>
            <p:cNvSpPr/>
            <p:nvPr/>
          </p:nvSpPr>
          <p:spPr>
            <a:xfrm>
              <a:off x="7229711" y="4254044"/>
              <a:ext cx="648000" cy="720000"/>
            </a:xfrm>
            <a:prstGeom prst="roundRect">
              <a:avLst/>
            </a:prstGeom>
            <a:noFill/>
            <a:ln w="19050">
              <a:solidFill>
                <a:srgbClr val="0043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动态场景注入</a:t>
              </a:r>
              <a:endParaRPr lang="zh-CN" altLang="en-US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6" name="十字形 45"/>
            <p:cNvSpPr/>
            <p:nvPr/>
          </p:nvSpPr>
          <p:spPr>
            <a:xfrm>
              <a:off x="7409711" y="3813345"/>
              <a:ext cx="288000" cy="288000"/>
            </a:xfrm>
            <a:prstGeom prst="plus">
              <a:avLst>
                <a:gd name="adj" fmla="val 39654"/>
              </a:avLst>
            </a:prstGeom>
            <a:solidFill>
              <a:srgbClr val="006FBF"/>
            </a:solidFill>
            <a:ln>
              <a:solidFill>
                <a:srgbClr val="397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4221480"/>
            <a:ext cx="2508885" cy="18002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2277110"/>
            <a:ext cx="2508250" cy="184023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988695"/>
            <a:ext cx="2507615" cy="1185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939790" y="684530"/>
            <a:ext cx="156845" cy="5394960"/>
            <a:chOff x="7541" y="1579"/>
            <a:chExt cx="113" cy="5532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7620" y="1579"/>
              <a:ext cx="34" cy="5533"/>
            </a:xfrm>
            <a:prstGeom prst="line">
              <a:avLst/>
            </a:prstGeom>
            <a:noFill/>
            <a:ln w="12700" cap="flat" cmpd="sng" algn="ctr">
              <a:solidFill>
                <a:srgbClr val="0069B8"/>
              </a:solidFill>
              <a:prstDash val="sysDash"/>
              <a:miter lim="800000"/>
            </a:ln>
          </p:spPr>
        </p:cxnSp>
        <p:cxnSp>
          <p:nvCxnSpPr>
            <p:cNvPr id="19" name="直接连接符 18"/>
            <p:cNvCxnSpPr/>
            <p:nvPr/>
          </p:nvCxnSpPr>
          <p:spPr>
            <a:xfrm>
              <a:off x="7541" y="1579"/>
              <a:ext cx="34" cy="5533"/>
            </a:xfrm>
            <a:prstGeom prst="line">
              <a:avLst/>
            </a:prstGeom>
            <a:noFill/>
            <a:ln w="12700" cap="flat" cmpd="sng" algn="ctr">
              <a:solidFill>
                <a:srgbClr val="0069B8"/>
              </a:solidFill>
              <a:prstDash val="sysDash"/>
              <a:miter lim="800000"/>
            </a:ln>
          </p:spPr>
        </p:cxnSp>
      </p:grpSp>
      <p:sp>
        <p:nvSpPr>
          <p:cNvPr id="20" name="右箭头 19"/>
          <p:cNvSpPr/>
          <p:nvPr/>
        </p:nvSpPr>
        <p:spPr>
          <a:xfrm>
            <a:off x="5388610" y="2759075"/>
            <a:ext cx="1415415" cy="7734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6115" y="2174240"/>
            <a:ext cx="4639310" cy="226631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7490331" y="4718050"/>
            <a:ext cx="3584704" cy="807085"/>
          </a:xfrm>
          <a:prstGeom prst="roundRect">
            <a:avLst/>
          </a:prstGeom>
          <a:noFill/>
          <a:ln cmpd="sng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吞吐率提升、推理延迟降低、模型压缩率、功率消耗、部署效率</a:t>
            </a:r>
            <a:endParaRPr lang="zh-CN" altLang="en-US" sz="16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391400" y="988695"/>
            <a:ext cx="3683635" cy="807085"/>
          </a:xfrm>
          <a:prstGeom prst="roundRect">
            <a:avLst/>
          </a:prstGeom>
          <a:noFill/>
          <a:ln cmpd="sng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 err="1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填补当前空口AI研究在终端侧部署与全生命周期运维方面的关键空白</a:t>
            </a:r>
            <a:endParaRPr lang="zh-CN" altLang="en-US" sz="1600" b="1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预期成果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及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进度安排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25165" y="1050925"/>
            <a:ext cx="3702685" cy="3892550"/>
            <a:chOff x="5228" y="1751"/>
            <a:chExt cx="5831" cy="6130"/>
          </a:xfrm>
        </p:grpSpPr>
        <p:sp>
          <p:nvSpPr>
            <p:cNvPr id="4" name="矩形: 圆角 39"/>
            <p:cNvSpPr/>
            <p:nvPr>
              <p:custDataLst>
                <p:tags r:id="rId1"/>
              </p:custDataLst>
            </p:nvPr>
          </p:nvSpPr>
          <p:spPr>
            <a:xfrm>
              <a:off x="5228" y="2199"/>
              <a:ext cx="5831" cy="5682"/>
            </a:xfrm>
            <a:prstGeom prst="roundRect">
              <a:avLst>
                <a:gd name="adj" fmla="val 10056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）技术研究报告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份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发射机功率效率提升不少于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用户吞吐率提升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非直射径场景定位性能提升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10%     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支持上行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300Mbps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、下行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500Mbps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端到端延迟不高于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20ms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论文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篇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专利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8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件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标准提案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件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" name="矩形: 圆角 40"/>
            <p:cNvSpPr/>
            <p:nvPr>
              <p:custDataLst>
                <p:tags r:id="rId2"/>
              </p:custDataLst>
            </p:nvPr>
          </p:nvSpPr>
          <p:spPr>
            <a:xfrm>
              <a:off x="6689" y="1751"/>
              <a:ext cx="2909" cy="773"/>
            </a:xfrm>
            <a:prstGeom prst="roundRect">
              <a:avLst>
                <a:gd name="adj" fmla="val 0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b="1" dirty="0">
                  <a:latin typeface="+mn-ea"/>
                  <a:cs typeface="+mn-ea"/>
                  <a:sym typeface="+mn-ea"/>
                </a:rPr>
                <a:t>理论技术</a:t>
              </a:r>
              <a:endParaRPr lang="zh-CN" altLang="en-US" b="1" dirty="0">
                <a:solidFill>
                  <a:schemeClr val="lt1"/>
                </a:solidFill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25165" y="5297170"/>
            <a:ext cx="3702685" cy="1013460"/>
            <a:chOff x="5079" y="8342"/>
            <a:chExt cx="5831" cy="1596"/>
          </a:xfrm>
        </p:grpSpPr>
        <p:sp>
          <p:nvSpPr>
            <p:cNvPr id="6" name="矩形: 圆角 41"/>
            <p:cNvSpPr/>
            <p:nvPr>
              <p:custDataLst>
                <p:tags r:id="rId3"/>
              </p:custDataLst>
            </p:nvPr>
          </p:nvSpPr>
          <p:spPr>
            <a:xfrm>
              <a:off x="5079" y="8820"/>
              <a:ext cx="5831" cy="1118"/>
            </a:xfrm>
            <a:prstGeom prst="roundRect">
              <a:avLst>
                <a:gd name="adj" fmla="val 9541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培养研究生</a:t>
              </a:r>
              <a:r>
                <a:rPr lang="en-US" altLang="zh-CN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</a:t>
              </a:r>
              <a:r>
                <a:rPr lang="zh-CN" altLang="en-US" sz="16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名</a:t>
              </a:r>
              <a:endParaRPr lang="en-US" altLang="zh-CN" sz="16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7" name="矩形: 圆角 42"/>
            <p:cNvSpPr/>
            <p:nvPr>
              <p:custDataLst>
                <p:tags r:id="rId4"/>
              </p:custDataLst>
            </p:nvPr>
          </p:nvSpPr>
          <p:spPr>
            <a:xfrm>
              <a:off x="6286" y="8342"/>
              <a:ext cx="3267" cy="709"/>
            </a:xfrm>
            <a:prstGeom prst="roundRect">
              <a:avLst>
                <a:gd name="adj" fmla="val 0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rm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latin typeface="+mn-ea"/>
                  <a:cs typeface="+mn-ea"/>
                  <a:sym typeface="+mn-ea"/>
                </a:rPr>
                <a:t>人才培养</a:t>
              </a:r>
              <a:endParaRPr lang="zh-CN" altLang="en-US" b="1" dirty="0"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460615" y="1050925"/>
            <a:ext cx="4508500" cy="5258435"/>
            <a:chOff x="11749" y="1655"/>
            <a:chExt cx="7100" cy="8281"/>
          </a:xfrm>
        </p:grpSpPr>
        <p:sp>
          <p:nvSpPr>
            <p:cNvPr id="8" name="矩形: 圆角 43"/>
            <p:cNvSpPr/>
            <p:nvPr>
              <p:custDataLst>
                <p:tags r:id="rId5"/>
              </p:custDataLst>
            </p:nvPr>
          </p:nvSpPr>
          <p:spPr>
            <a:xfrm>
              <a:off x="11749" y="2062"/>
              <a:ext cx="7100" cy="7875"/>
            </a:xfrm>
            <a:prstGeom prst="roundRect">
              <a:avLst>
                <a:gd name="adj" fmla="val 9537"/>
              </a:avLst>
            </a:prstGeom>
            <a:noFill/>
            <a:ln w="38100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7500" lnSpcReduction="10000"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终端模组原理样机示范验证</a:t>
              </a:r>
              <a:endParaRPr lang="en-US" altLang="zh-CN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可支持任务不限于：无线电监测、高速率通信、通感一体、数据驱动的定位增强、信道状态信息预测；</a:t>
              </a:r>
              <a:endParaRPr lang="zh-CN" altLang="en-US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支持空口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全生命周期管理；</a:t>
              </a:r>
              <a:endParaRPr lang="zh-CN" altLang="en-US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3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可支持的空口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模型量化部署包含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int8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、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int4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int2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；</a:t>
              </a:r>
              <a:endParaRPr lang="zh-CN" altLang="en-US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 通过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FPGA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原型等效验证，终端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可覆盖算力不小于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4TOPS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；</a:t>
              </a:r>
              <a:endParaRPr lang="zh-CN" altLang="en-US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5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） 完成自研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 IP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和芯片设计，通过仿真验证，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12nm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工艺下，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能耗比优于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10TOPS/W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4TOPS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算力场景下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NPU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面积小于</a:t>
              </a:r>
              <a:r>
                <a:rPr lang="en-US" altLang="zh-CN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15mm2</a:t>
              </a:r>
              <a:r>
                <a:rPr lang="zh-CN" altLang="en-US" sz="1800" b="1" dirty="0">
                  <a:solidFill>
                    <a:srgbClr val="0043A8"/>
                  </a:solidFill>
                  <a:latin typeface="+mn-ea"/>
                  <a:cs typeface="+mn-ea"/>
                  <a:sym typeface="+mn-ea"/>
                </a:rPr>
                <a:t>，在条件允许下，尝试进行流片。</a:t>
              </a:r>
              <a:endParaRPr lang="zh-CN" altLang="en-US" sz="1800" b="1" dirty="0">
                <a:solidFill>
                  <a:srgbClr val="0043A8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" name="矩形: 圆角 44"/>
            <p:cNvSpPr/>
            <p:nvPr>
              <p:custDataLst>
                <p:tags r:id="rId6"/>
              </p:custDataLst>
            </p:nvPr>
          </p:nvSpPr>
          <p:spPr>
            <a:xfrm>
              <a:off x="13676" y="1655"/>
              <a:ext cx="3245" cy="773"/>
            </a:xfrm>
            <a:prstGeom prst="roundRect">
              <a:avLst>
                <a:gd name="adj" fmla="val 1332"/>
              </a:avLst>
            </a:prstGeom>
            <a:solidFill>
              <a:srgbClr val="0043A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rm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latin typeface="+mn-ea"/>
                  <a:cs typeface="+mn-ea"/>
                  <a:sym typeface="+mn-ea"/>
                </a:rPr>
                <a:t>实物验证</a:t>
              </a:r>
              <a:endParaRPr lang="zh-CN" altLang="en-US" b="1" dirty="0"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4" name="矩形: 圆角 49"/>
          <p:cNvSpPr/>
          <p:nvPr>
            <p:custDataLst>
              <p:tags r:id="rId7"/>
            </p:custDataLst>
          </p:nvPr>
        </p:nvSpPr>
        <p:spPr>
          <a:xfrm>
            <a:off x="315595" y="2364740"/>
            <a:ext cx="2376170" cy="2469515"/>
          </a:xfrm>
          <a:prstGeom prst="roundRect">
            <a:avLst>
              <a:gd name="adj" fmla="val 14216"/>
            </a:avLst>
          </a:prstGeom>
          <a:solidFill>
            <a:srgbClr val="9CB9E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套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原理样机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份  研究报告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10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篇  论文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8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件  专利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件  标准提案</a:t>
            </a:r>
            <a:endParaRPr lang="zh-CN" altLang="en-US" b="1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: 圆角 50"/>
          <p:cNvSpPr/>
          <p:nvPr>
            <p:custDataLst>
              <p:tags r:id="rId8"/>
            </p:custDataLst>
          </p:nvPr>
        </p:nvSpPr>
        <p:spPr>
          <a:xfrm>
            <a:off x="690245" y="2042160"/>
            <a:ext cx="1626235" cy="490855"/>
          </a:xfrm>
          <a:prstGeom prst="roundRect">
            <a:avLst>
              <a:gd name="adj" fmla="val 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总计</a:t>
            </a:r>
            <a:endParaRPr lang="zh-CN" altLang="en-US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文本框 6"/>
          <p:cNvSpPr txBox="1"/>
          <p:nvPr>
            <p:custDataLst>
              <p:tags r:id="rId9"/>
            </p:custDataLst>
          </p:nvPr>
        </p:nvSpPr>
        <p:spPr>
          <a:xfrm>
            <a:off x="647700" y="83820"/>
            <a:ext cx="4718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>
                <a:solidFill>
                  <a:srgbClr val="0043A8"/>
                </a:solidFill>
              </a:rPr>
              <a:t>预期成果</a:t>
            </a:r>
            <a:r>
              <a:rPr lang="en-US" altLang="zh-CN" sz="3000">
                <a:solidFill>
                  <a:srgbClr val="0043A8"/>
                </a:solidFill>
              </a:rPr>
              <a:t>—</a:t>
            </a:r>
            <a:r>
              <a:rPr lang="zh-CN" altLang="en-US" sz="3000">
                <a:solidFill>
                  <a:srgbClr val="0043A8"/>
                </a:solidFill>
              </a:rPr>
              <a:t>考核指标</a:t>
            </a:r>
            <a:endParaRPr lang="zh-CN" altLang="en-US" sz="3000">
              <a:solidFill>
                <a:srgbClr val="0043A8"/>
              </a:solidFill>
            </a:endParaRPr>
          </a:p>
        </p:txBody>
      </p:sp>
      <p:cxnSp>
        <p:nvCxnSpPr>
          <p:cNvPr id="17" name="直接连接符 16"/>
          <p:cNvCxnSpPr/>
          <p:nvPr>
            <p:custDataLst>
              <p:tags r:id="rId10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2555" y="1354916"/>
          <a:ext cx="10138410" cy="4370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/>
                <a:gridCol w="2490585"/>
                <a:gridCol w="1759528"/>
                <a:gridCol w="1731818"/>
                <a:gridCol w="1877291"/>
                <a:gridCol w="1307638"/>
              </a:tblGrid>
              <a:tr h="732790"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研究任务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第一年度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上半年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第一年度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下半年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第二年度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上半年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第二年度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下半年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0043A8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研究内容一</a:t>
                      </a:r>
                      <a:endParaRPr lang="zh-CN" alt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超宽带超线性基带信号处理技术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完成超宽带超线性终端需求定义，输出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6G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高速率高功效收发机研究报告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份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完成超宽带超线性基带信号处理技术的研究，投递论文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endParaRPr lang="zh-CN" altLang="en-US" sz="1200" b="1" dirty="0">
                        <a:solidFill>
                          <a:srgbClr val="0043A8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联合调试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全面联调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研究内容二</a:t>
                      </a:r>
                      <a:endParaRPr lang="zh-CN" alt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轻量化空口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</a:rPr>
                        <a:t>AI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软硬件协同处理方法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3GPP R18 / R19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的空口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标准化调研，输出研究报告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份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完成高性能空口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AI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模型设计和轻量化，投递论文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项，提交标准化提案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endParaRPr lang="zh-CN" altLang="en-US" sz="12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联合调试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全面联调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研究内容三</a:t>
                      </a:r>
                      <a:endParaRPr lang="zh-CN" alt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端侧高能效比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</a:rPr>
                        <a:t>NPU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全链路技术</a:t>
                      </a:r>
                      <a:endParaRPr lang="zh-CN" alt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88900" marR="88900" marT="88900" marB="88900" anchor="ctr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完成架构和微架构设计，编写软件工具链</a:t>
                      </a:r>
                      <a:endParaRPr lang="zh-CN" altLang="en-US" sz="1200" b="1" dirty="0">
                        <a:solidFill>
                          <a:srgbClr val="0043A8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完成芯片设计，尝试流片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NPU</a:t>
                      </a:r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性能验证、全面联调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9CB9EB"/>
                    </a:solidFill>
                  </a:tcPr>
                </a:tc>
              </a:tr>
              <a:tr h="488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研究内容四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</a:rPr>
                        <a:t>终端模组原理样机搭建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ea typeface="+mn-ea"/>
                        </a:rPr>
                        <a:t>FPGA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ea typeface="+mn-ea"/>
                        </a:rPr>
                        <a:t>原理验证</a:t>
                      </a:r>
                      <a:endParaRPr lang="zh-CN" altLang="en-US" sz="1200" b="1" dirty="0">
                        <a:solidFill>
                          <a:srgbClr val="0043A8"/>
                        </a:solidFill>
                        <a:latin typeface="+mn-ea"/>
                        <a:ea typeface="+mn-ea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完成终端模组原理样机的软硬件开发，开展原型验证，输出设计文档与系统性能报告。牵头提交标准化提案</a:t>
                      </a:r>
                      <a:r>
                        <a:rPr lang="en-US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项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，投递论文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篇，申请专利</a:t>
                      </a:r>
                      <a:r>
                        <a:rPr lang="en-US" altLang="zh-CN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rgbClr val="0043A8"/>
                          </a:solidFill>
                          <a:latin typeface="+mn-ea"/>
                          <a:sym typeface="+mn-ea"/>
                        </a:rPr>
                        <a:t>项</a:t>
                      </a:r>
                      <a:r>
                        <a:rPr lang="zh-CN" altLang="zh-CN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。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200" b="1" kern="1200" dirty="0">
                          <a:solidFill>
                            <a:srgbClr val="0043A8"/>
                          </a:solidFill>
                          <a:latin typeface="+mn-ea"/>
                          <a:ea typeface="+mn-ea"/>
                          <a:cs typeface="+mn-cs"/>
                        </a:rPr>
                        <a:t>完成终端模组原理样机搭建，开展全面调试、测试、及验证工作</a:t>
                      </a:r>
                      <a:endParaRPr lang="zh-CN" altLang="en-US" sz="1200" b="1" kern="1200" dirty="0">
                        <a:solidFill>
                          <a:srgbClr val="0043A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8900" marR="88900" marT="88900" marB="88900" anchor="ctr" anchorCtr="1">
                    <a:solidFill>
                      <a:srgbClr val="E2EDF7"/>
                    </a:solidFill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11045190" y="1023620"/>
            <a:ext cx="760730" cy="5202555"/>
          </a:xfrm>
          <a:prstGeom prst="rect">
            <a:avLst/>
          </a:prstGeom>
          <a:noFill/>
          <a:ln w="28575" cmpd="sng">
            <a:solidFill>
              <a:srgbClr val="0043A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/>
          <a:lstStyle/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各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阶段目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标</a:t>
            </a:r>
            <a:endParaRPr lang="en-US" altLang="zh-CN" sz="2400" b="1" dirty="0">
              <a:solidFill>
                <a:srgbClr val="000000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清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晰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、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可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考</a:t>
            </a:r>
            <a:endParaRPr lang="en-US" altLang="zh-CN" sz="2400" b="1" dirty="0">
              <a:solidFill>
                <a:srgbClr val="0043A8"/>
              </a:solidFill>
              <a:effectLst/>
              <a:latin typeface="CIDFont"/>
            </a:endParaRPr>
          </a:p>
          <a:p>
            <a:pPr algn="ctr"/>
            <a:r>
              <a:rPr lang="zh-CN" altLang="en-US" sz="2400" b="1" dirty="0">
                <a:solidFill>
                  <a:srgbClr val="0043A8"/>
                </a:solidFill>
                <a:effectLst/>
                <a:latin typeface="CIDFont"/>
              </a:rPr>
              <a:t>核</a:t>
            </a:r>
            <a:endParaRPr lang="zh-CN" altLang="en-US" sz="2400" b="1" dirty="0">
              <a:solidFill>
                <a:srgbClr val="0043A8"/>
              </a:solidFill>
              <a:effectLst/>
              <a:latin typeface="CIDFont"/>
            </a:endParaRPr>
          </a:p>
        </p:txBody>
      </p:sp>
      <p:sp>
        <p:nvSpPr>
          <p:cNvPr id="15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1877695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进度安排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cxnSp>
        <p:nvCxnSpPr>
          <p:cNvPr id="17" name="直接连接符 16"/>
          <p:cNvCxnSpPr/>
          <p:nvPr>
            <p:custDataLst>
              <p:tags r:id="rId3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17073" y="6061364"/>
            <a:ext cx="8014854" cy="566851"/>
          </a:xfrm>
          <a:prstGeom prst="rect">
            <a:avLst/>
          </a:prstGeom>
          <a:noFill/>
          <a:ln w="28575" cmpd="sng">
            <a:solidFill>
              <a:srgbClr val="0043A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/>
          <a:lstStyle/>
          <a:p>
            <a:pPr algn="ctr"/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申请专项经费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IDFont"/>
              </a:rPr>
              <a:t>500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万元，自筹经费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IDFont"/>
              </a:rPr>
              <a:t>1000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CIDFont"/>
              </a:rPr>
              <a:t>万元</a:t>
            </a:r>
            <a:endParaRPr lang="zh-CN" altLang="en-US" sz="2400" b="1" dirty="0">
              <a:solidFill>
                <a:srgbClr val="0043A8"/>
              </a:solidFill>
              <a:effectLst/>
              <a:latin typeface="CIDFon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48" y="6891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515" y="4129"/>
              <a:ext cx="4985" cy="3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研究团队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及</a:t>
              </a:r>
              <a:endParaRPr lang="en-US" altLang="zh-CN" sz="4400" b="1" dirty="0">
                <a:solidFill>
                  <a:srgbClr val="003E9C"/>
                </a:solidFill>
                <a:cs typeface="+mj-cs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工作基础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10179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团队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286463" y="807953"/>
            <a:ext cx="5371331" cy="5682382"/>
          </a:xfrm>
          <a:prstGeom prst="rect">
            <a:avLst/>
          </a:prstGeom>
          <a:solidFill>
            <a:srgbClr val="9CB9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1705647" y="845820"/>
            <a:ext cx="0" cy="5596169"/>
          </a:xfrm>
          <a:prstGeom prst="line">
            <a:avLst/>
          </a:prstGeom>
          <a:ln w="635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60375" y="817418"/>
            <a:ext cx="5737919" cy="5652280"/>
          </a:xfrm>
          <a:prstGeom prst="rect">
            <a:avLst/>
          </a:prstGeom>
          <a:solidFill>
            <a:srgbClr val="9CB9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198904" y="817418"/>
            <a:ext cx="0" cy="5624571"/>
          </a:xfrm>
          <a:prstGeom prst="line">
            <a:avLst/>
          </a:prstGeom>
          <a:ln w="635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60530" y="1118906"/>
            <a:ext cx="4020124" cy="44222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负责人介绍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74" y="2014481"/>
            <a:ext cx="1729028" cy="2189467"/>
          </a:xfrm>
          <a:prstGeom prst="rect">
            <a:avLst/>
          </a:prstGeom>
        </p:spPr>
      </p:pic>
      <p:sp>
        <p:nvSpPr>
          <p:cNvPr id="15" name="TextBox 11"/>
          <p:cNvSpPr txBox="1"/>
          <p:nvPr>
            <p:custDataLst>
              <p:tags r:id="rId6"/>
            </p:custDataLst>
          </p:nvPr>
        </p:nvSpPr>
        <p:spPr>
          <a:xfrm>
            <a:off x="2462530" y="1923415"/>
            <a:ext cx="3766820" cy="4449676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应凯 副教授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上海交通大学 数据服务实验室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佐治亚理工博士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上海市海外高层次人才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IEEE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高级会员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前夏普公司空口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高可靠低时延通信首席标准化代表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参与对三星、戴姆勒等公司的专利牌照发放，为夏普盈利超上亿美元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担任夏普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手机研发技术顾问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拥有美国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国际专利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余项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3GPP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标准化提案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份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超过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项专利已被纳入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标准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发表论文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余篇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获中国通信学会科学技术奖二等奖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5560" r="4211" b="3696"/>
          <a:stretch>
            <a:fillRect/>
          </a:stretch>
        </p:blipFill>
        <p:spPr>
          <a:xfrm>
            <a:off x="4976495" y="1084351"/>
            <a:ext cx="1075690" cy="107124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6351603" y="1021926"/>
            <a:ext cx="4020124" cy="44222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团队介绍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cxnSp>
        <p:nvCxnSpPr>
          <p:cNvPr id="29" name="直接连接符 28"/>
          <p:cNvCxnSpPr/>
          <p:nvPr>
            <p:custDataLst>
              <p:tags r:id="rId10"/>
            </p:custDataLst>
          </p:nvPr>
        </p:nvCxnSpPr>
        <p:spPr>
          <a:xfrm flipV="1">
            <a:off x="6389378" y="455829"/>
            <a:ext cx="5325529" cy="10947"/>
          </a:xfrm>
          <a:prstGeom prst="line">
            <a:avLst/>
          </a:prstGeom>
          <a:ln w="19050">
            <a:solidFill>
              <a:schemeClr val="tx2">
                <a:lumMod val="10000"/>
                <a:lumOff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0826750" y="6483155"/>
            <a:ext cx="1037230" cy="342900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7" name="TextBox 11"/>
          <p:cNvSpPr txBox="1"/>
          <p:nvPr>
            <p:custDataLst>
              <p:tags r:id="rId12"/>
            </p:custDataLst>
          </p:nvPr>
        </p:nvSpPr>
        <p:spPr>
          <a:xfrm>
            <a:off x="7950577" y="3323584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  <a:sym typeface="+mn-ea"/>
              </a:rPr>
              <a:t>刘太智 </a:t>
            </a:r>
            <a:r>
              <a:rPr lang="en-US" altLang="zh-CN" b="1" dirty="0">
                <a:solidFill>
                  <a:schemeClr val="tx1"/>
                </a:solidFill>
                <a:latin typeface="HelveticaNeue Regular"/>
              </a:rPr>
              <a:t>CTO</a:t>
            </a:r>
            <a:endParaRPr lang="en-US" altLang="zh-CN" b="1" dirty="0">
              <a:solidFill>
                <a:schemeClr val="tx1"/>
              </a:solidFill>
              <a:latin typeface="HelveticaNeue Regular"/>
            </a:endParaRPr>
          </a:p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</a:rPr>
              <a:t>上海烨知芯科技有限公司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上海交通大学本硕与佐治亚理工博士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Apple NPU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架构及编译器团队核心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八年以上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NPU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软硬件研发经验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TextBox 11"/>
          <p:cNvSpPr txBox="1"/>
          <p:nvPr>
            <p:custDataLst>
              <p:tags r:id="rId13"/>
            </p:custDataLst>
          </p:nvPr>
        </p:nvSpPr>
        <p:spPr>
          <a:xfrm>
            <a:off x="7993775" y="1507757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  <a:sym typeface="+mn-ea"/>
              </a:rPr>
              <a:t>李政 </a:t>
            </a:r>
            <a:r>
              <a:rPr lang="en-US" altLang="zh-CN" b="1" dirty="0">
                <a:solidFill>
                  <a:schemeClr val="tx1"/>
                </a:solidFill>
                <a:latin typeface="HelveticaNeue Regular"/>
              </a:rPr>
              <a:t>CEO</a:t>
            </a:r>
            <a:endParaRPr lang="en-US" altLang="zh-CN" b="1" dirty="0">
              <a:solidFill>
                <a:schemeClr val="tx1"/>
              </a:solidFill>
              <a:latin typeface="HelveticaNeue Regular"/>
            </a:endParaRPr>
          </a:p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HelveticaNeue Regular"/>
              </a:rPr>
              <a:t>上海烨知芯科技有限公司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北航本科与马里兰大学博士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Apple NPU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模型部署团队高级经理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十年以上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NPU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软硬件研发经验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TextBox 11"/>
          <p:cNvSpPr txBox="1"/>
          <p:nvPr>
            <p:custDataLst>
              <p:tags r:id="rId14"/>
            </p:custDataLst>
          </p:nvPr>
        </p:nvSpPr>
        <p:spPr>
          <a:xfrm>
            <a:off x="7943484" y="4959376"/>
            <a:ext cx="3607356" cy="1482613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HelveticaNeue Regular"/>
                <a:sym typeface="+mn-ea"/>
              </a:rPr>
              <a:t>毛宗遂 高级技术总监</a:t>
            </a:r>
            <a:r>
              <a:rPr lang="en-US" altLang="zh-CN" sz="2000" b="1" dirty="0">
                <a:solidFill>
                  <a:schemeClr val="tx1"/>
                </a:solidFill>
                <a:latin typeface="HelveticaNeue Regular"/>
                <a:sym typeface="+mn-ea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HelveticaNeue Regular"/>
                <a:sym typeface="+mn-ea"/>
              </a:rPr>
              <a:t>高级工程师</a:t>
            </a:r>
            <a:endParaRPr lang="en-US" altLang="zh-CN" sz="2000" b="1" dirty="0">
              <a:solidFill>
                <a:schemeClr val="tx1"/>
              </a:solidFill>
              <a:latin typeface="HelveticaNeue Regular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HelveticaNeue Regular"/>
              </a:rPr>
              <a:t>翱捷科技股份有限公司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国内首款自主研发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PHS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芯片终端产业化项目、中国移动首款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OMS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手机项目、世界首款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TD-SCDMA SOC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芯片项目、国内首款千元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智能手机、首款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双连接手机等项目的核心成员之一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98" y="5040145"/>
            <a:ext cx="1036400" cy="13329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001" y="1495973"/>
            <a:ext cx="1036400" cy="143897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3" r="13804"/>
          <a:stretch>
            <a:fillRect/>
          </a:stretch>
        </p:blipFill>
        <p:spPr>
          <a:xfrm>
            <a:off x="6629798" y="3275092"/>
            <a:ext cx="1036400" cy="143898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10179050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研究条件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cxnSp>
        <p:nvCxnSpPr>
          <p:cNvPr id="21" name="直接连接符 20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 descr="图片4"/>
          <p:cNvPicPr/>
          <p:nvPr/>
        </p:nvPicPr>
        <p:blipFill>
          <a:blip r:embed="rId3"/>
          <a:stretch>
            <a:fillRect/>
          </a:stretch>
        </p:blipFill>
        <p:spPr>
          <a:xfrm>
            <a:off x="1593273" y="1025237"/>
            <a:ext cx="8520545" cy="548986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27305" y="0"/>
            <a:ext cx="122193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https://photo-static-api.fotomore.com/creative/vcg/veer/612/veer-123404728.jpg" descr="夜晚,地球,留白,气候,能源,平视角,光亮,全球通讯,地球形,全球商务"/>
          <p:cNvPicPr>
            <a:picLocks noChangeAspect="1"/>
          </p:cNvPicPr>
          <p:nvPr/>
        </p:nvPicPr>
        <p:blipFill>
          <a:blip r:embed="rId1"/>
          <a:srcRect l="42004" r="8110"/>
          <a:stretch>
            <a:fillRect/>
          </a:stretch>
        </p:blipFill>
        <p:spPr>
          <a:xfrm>
            <a:off x="-27305" y="0"/>
            <a:ext cx="4839970" cy="68580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-27940" y="0"/>
            <a:ext cx="12219940" cy="6858000"/>
          </a:xfrm>
          <a:prstGeom prst="rect">
            <a:avLst/>
          </a:prstGeom>
          <a:gradFill>
            <a:gsLst>
              <a:gs pos="60000">
                <a:srgbClr val="0043A8">
                  <a:alpha val="100000"/>
                </a:srgbClr>
              </a:gs>
              <a:gs pos="21000">
                <a:schemeClr val="bg1">
                  <a:alpha val="23000"/>
                </a:schemeClr>
              </a:gs>
              <a:gs pos="41000">
                <a:srgbClr val="9CB9EB">
                  <a:alpha val="67000"/>
                </a:srgbClr>
              </a:gs>
              <a:gs pos="80000">
                <a:srgbClr val="0043A8">
                  <a:alpha val="49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9135" y="1757680"/>
            <a:ext cx="4083050" cy="1637030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8800" i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8800" i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多边形: 形状 4"/>
          <p:cNvSpPr/>
          <p:nvPr>
            <p:custDataLst>
              <p:tags r:id="rId3"/>
            </p:custDataLst>
          </p:nvPr>
        </p:nvSpPr>
        <p:spPr>
          <a:xfrm>
            <a:off x="1777683" y="3142615"/>
            <a:ext cx="2018665" cy="286385"/>
          </a:xfrm>
          <a:custGeom>
            <a:avLst/>
            <a:gdLst/>
            <a:ahLst/>
            <a:cxnLst/>
            <a:rect l="l" t="t" r="r" b="b"/>
            <a:pathLst>
              <a:path w="1420113" h="201170">
                <a:moveTo>
                  <a:pt x="267388" y="35915"/>
                </a:moveTo>
                <a:cubicBezTo>
                  <a:pt x="251148" y="35915"/>
                  <a:pt x="238360" y="41942"/>
                  <a:pt x="229026" y="53997"/>
                </a:cubicBezTo>
                <a:cubicBezTo>
                  <a:pt x="219691" y="66052"/>
                  <a:pt x="215024" y="81665"/>
                  <a:pt x="215024" y="100836"/>
                </a:cubicBezTo>
                <a:cubicBezTo>
                  <a:pt x="215024" y="119756"/>
                  <a:pt x="219587" y="135222"/>
                  <a:pt x="228712" y="147236"/>
                </a:cubicBezTo>
                <a:cubicBezTo>
                  <a:pt x="237837" y="159249"/>
                  <a:pt x="250352" y="165256"/>
                  <a:pt x="266258" y="165256"/>
                </a:cubicBezTo>
                <a:cubicBezTo>
                  <a:pt x="282499" y="165256"/>
                  <a:pt x="295140" y="159500"/>
                  <a:pt x="304182" y="147989"/>
                </a:cubicBezTo>
                <a:cubicBezTo>
                  <a:pt x="313223" y="136478"/>
                  <a:pt x="317744" y="121012"/>
                  <a:pt x="317744" y="101590"/>
                </a:cubicBezTo>
                <a:cubicBezTo>
                  <a:pt x="317744" y="81330"/>
                  <a:pt x="313348" y="65320"/>
                  <a:pt x="304558" y="53558"/>
                </a:cubicBezTo>
                <a:cubicBezTo>
                  <a:pt x="295768" y="41796"/>
                  <a:pt x="283378" y="35915"/>
                  <a:pt x="267388" y="35915"/>
                </a:cubicBezTo>
                <a:close/>
                <a:moveTo>
                  <a:pt x="1117923" y="3265"/>
                </a:moveTo>
                <a:lnTo>
                  <a:pt x="1270369" y="3265"/>
                </a:lnTo>
                <a:lnTo>
                  <a:pt x="1270369" y="37170"/>
                </a:lnTo>
                <a:lnTo>
                  <a:pt x="1214866" y="37170"/>
                </a:lnTo>
                <a:lnTo>
                  <a:pt x="1214866" y="197779"/>
                </a:lnTo>
                <a:lnTo>
                  <a:pt x="1173301" y="197779"/>
                </a:lnTo>
                <a:lnTo>
                  <a:pt x="1173301" y="37170"/>
                </a:lnTo>
                <a:lnTo>
                  <a:pt x="1117923" y="37170"/>
                </a:lnTo>
                <a:close/>
                <a:moveTo>
                  <a:pt x="917056" y="3265"/>
                </a:moveTo>
                <a:lnTo>
                  <a:pt x="962262" y="3265"/>
                </a:lnTo>
                <a:lnTo>
                  <a:pt x="1041625" y="125574"/>
                </a:lnTo>
                <a:cubicBezTo>
                  <a:pt x="1046899" y="133695"/>
                  <a:pt x="1050122" y="138843"/>
                  <a:pt x="1051294" y="141020"/>
                </a:cubicBezTo>
                <a:lnTo>
                  <a:pt x="1051922" y="141020"/>
                </a:lnTo>
                <a:cubicBezTo>
                  <a:pt x="1051085" y="136332"/>
                  <a:pt x="1050666" y="127374"/>
                  <a:pt x="1050666" y="114147"/>
                </a:cubicBezTo>
                <a:lnTo>
                  <a:pt x="1050666" y="3265"/>
                </a:lnTo>
                <a:lnTo>
                  <a:pt x="1089971" y="3265"/>
                </a:lnTo>
                <a:lnTo>
                  <a:pt x="1089971" y="197779"/>
                </a:lnTo>
                <a:lnTo>
                  <a:pt x="1047527" y="197779"/>
                </a:lnTo>
                <a:lnTo>
                  <a:pt x="965151" y="71954"/>
                </a:lnTo>
                <a:cubicBezTo>
                  <a:pt x="960881" y="65424"/>
                  <a:pt x="957784" y="60150"/>
                  <a:pt x="955858" y="56132"/>
                </a:cubicBezTo>
                <a:lnTo>
                  <a:pt x="955230" y="56132"/>
                </a:lnTo>
                <a:cubicBezTo>
                  <a:pt x="955984" y="62829"/>
                  <a:pt x="956360" y="73168"/>
                  <a:pt x="956360" y="87149"/>
                </a:cubicBezTo>
                <a:lnTo>
                  <a:pt x="956360" y="197779"/>
                </a:lnTo>
                <a:lnTo>
                  <a:pt x="917056" y="197779"/>
                </a:lnTo>
                <a:close/>
                <a:moveTo>
                  <a:pt x="774181" y="3265"/>
                </a:moveTo>
                <a:lnTo>
                  <a:pt x="884811" y="3265"/>
                </a:lnTo>
                <a:lnTo>
                  <a:pt x="884811" y="37170"/>
                </a:lnTo>
                <a:lnTo>
                  <a:pt x="815620" y="37170"/>
                </a:lnTo>
                <a:lnTo>
                  <a:pt x="815620" y="83005"/>
                </a:lnTo>
                <a:lnTo>
                  <a:pt x="879914" y="83005"/>
                </a:lnTo>
                <a:lnTo>
                  <a:pt x="879914" y="116784"/>
                </a:lnTo>
                <a:lnTo>
                  <a:pt x="815620" y="116784"/>
                </a:lnTo>
                <a:lnTo>
                  <a:pt x="815620" y="163874"/>
                </a:lnTo>
                <a:lnTo>
                  <a:pt x="889332" y="163874"/>
                </a:lnTo>
                <a:lnTo>
                  <a:pt x="889332" y="197779"/>
                </a:lnTo>
                <a:lnTo>
                  <a:pt x="774181" y="197779"/>
                </a:lnTo>
                <a:close/>
                <a:moveTo>
                  <a:pt x="594048" y="3265"/>
                </a:moveTo>
                <a:lnTo>
                  <a:pt x="746494" y="3265"/>
                </a:lnTo>
                <a:lnTo>
                  <a:pt x="746494" y="37170"/>
                </a:lnTo>
                <a:lnTo>
                  <a:pt x="690991" y="37170"/>
                </a:lnTo>
                <a:lnTo>
                  <a:pt x="690991" y="197779"/>
                </a:lnTo>
                <a:lnTo>
                  <a:pt x="649426" y="197779"/>
                </a:lnTo>
                <a:lnTo>
                  <a:pt x="649426" y="37170"/>
                </a:lnTo>
                <a:lnTo>
                  <a:pt x="594048" y="37170"/>
                </a:lnTo>
                <a:close/>
                <a:moveTo>
                  <a:pt x="393181" y="3265"/>
                </a:moveTo>
                <a:lnTo>
                  <a:pt x="438387" y="3265"/>
                </a:lnTo>
                <a:lnTo>
                  <a:pt x="517750" y="125574"/>
                </a:lnTo>
                <a:cubicBezTo>
                  <a:pt x="523024" y="133695"/>
                  <a:pt x="526247" y="138843"/>
                  <a:pt x="527419" y="141020"/>
                </a:cubicBezTo>
                <a:lnTo>
                  <a:pt x="528047" y="141020"/>
                </a:lnTo>
                <a:cubicBezTo>
                  <a:pt x="527210" y="136332"/>
                  <a:pt x="526791" y="127374"/>
                  <a:pt x="526791" y="114147"/>
                </a:cubicBezTo>
                <a:lnTo>
                  <a:pt x="526791" y="3265"/>
                </a:lnTo>
                <a:lnTo>
                  <a:pt x="566096" y="3265"/>
                </a:lnTo>
                <a:lnTo>
                  <a:pt x="566096" y="197779"/>
                </a:lnTo>
                <a:lnTo>
                  <a:pt x="523652" y="197779"/>
                </a:lnTo>
                <a:lnTo>
                  <a:pt x="441276" y="71954"/>
                </a:lnTo>
                <a:cubicBezTo>
                  <a:pt x="437006" y="65424"/>
                  <a:pt x="433909" y="60150"/>
                  <a:pt x="431983" y="56132"/>
                </a:cubicBezTo>
                <a:lnTo>
                  <a:pt x="431355" y="56132"/>
                </a:lnTo>
                <a:cubicBezTo>
                  <a:pt x="432109" y="62829"/>
                  <a:pt x="432485" y="73168"/>
                  <a:pt x="432485" y="87149"/>
                </a:cubicBezTo>
                <a:lnTo>
                  <a:pt x="432485" y="197779"/>
                </a:lnTo>
                <a:lnTo>
                  <a:pt x="393181" y="197779"/>
                </a:lnTo>
                <a:close/>
                <a:moveTo>
                  <a:pt x="1363731" y="0"/>
                </a:moveTo>
                <a:cubicBezTo>
                  <a:pt x="1382734" y="0"/>
                  <a:pt x="1398682" y="2470"/>
                  <a:pt x="1411574" y="7409"/>
                </a:cubicBezTo>
                <a:lnTo>
                  <a:pt x="1411574" y="46337"/>
                </a:lnTo>
                <a:cubicBezTo>
                  <a:pt x="1398515" y="37463"/>
                  <a:pt x="1383237" y="33026"/>
                  <a:pt x="1365740" y="33026"/>
                </a:cubicBezTo>
                <a:cubicBezTo>
                  <a:pt x="1355527" y="33026"/>
                  <a:pt x="1347364" y="34889"/>
                  <a:pt x="1341253" y="38614"/>
                </a:cubicBezTo>
                <a:cubicBezTo>
                  <a:pt x="1335142" y="42340"/>
                  <a:pt x="1332086" y="47342"/>
                  <a:pt x="1332086" y="53620"/>
                </a:cubicBezTo>
                <a:cubicBezTo>
                  <a:pt x="1332086" y="58643"/>
                  <a:pt x="1334179" y="63269"/>
                  <a:pt x="1338365" y="67496"/>
                </a:cubicBezTo>
                <a:cubicBezTo>
                  <a:pt x="1342551" y="71724"/>
                  <a:pt x="1352890" y="77438"/>
                  <a:pt x="1369382" y="84637"/>
                </a:cubicBezTo>
                <a:cubicBezTo>
                  <a:pt x="1388720" y="92925"/>
                  <a:pt x="1402010" y="101673"/>
                  <a:pt x="1409251" y="110882"/>
                </a:cubicBezTo>
                <a:cubicBezTo>
                  <a:pt x="1416493" y="120091"/>
                  <a:pt x="1420113" y="131058"/>
                  <a:pt x="1420113" y="143782"/>
                </a:cubicBezTo>
                <a:cubicBezTo>
                  <a:pt x="1420113" y="162451"/>
                  <a:pt x="1413500" y="176683"/>
                  <a:pt x="1400273" y="186477"/>
                </a:cubicBezTo>
                <a:cubicBezTo>
                  <a:pt x="1387046" y="196272"/>
                  <a:pt x="1368252" y="201170"/>
                  <a:pt x="1343890" y="201170"/>
                </a:cubicBezTo>
                <a:cubicBezTo>
                  <a:pt x="1321622" y="201170"/>
                  <a:pt x="1303372" y="197570"/>
                  <a:pt x="1289140" y="190370"/>
                </a:cubicBezTo>
                <a:lnTo>
                  <a:pt x="1289140" y="148805"/>
                </a:lnTo>
                <a:cubicBezTo>
                  <a:pt x="1304795" y="161781"/>
                  <a:pt x="1322585" y="168269"/>
                  <a:pt x="1342509" y="168269"/>
                </a:cubicBezTo>
                <a:cubicBezTo>
                  <a:pt x="1353811" y="168269"/>
                  <a:pt x="1362308" y="166323"/>
                  <a:pt x="1368000" y="162430"/>
                </a:cubicBezTo>
                <a:cubicBezTo>
                  <a:pt x="1373693" y="158537"/>
                  <a:pt x="1376539" y="153535"/>
                  <a:pt x="1376539" y="147424"/>
                </a:cubicBezTo>
                <a:cubicBezTo>
                  <a:pt x="1376539" y="142150"/>
                  <a:pt x="1374279" y="137169"/>
                  <a:pt x="1369758" y="132481"/>
                </a:cubicBezTo>
                <a:cubicBezTo>
                  <a:pt x="1365238" y="127793"/>
                  <a:pt x="1353308" y="121430"/>
                  <a:pt x="1333970" y="113394"/>
                </a:cubicBezTo>
                <a:cubicBezTo>
                  <a:pt x="1303581" y="100501"/>
                  <a:pt x="1288387" y="81749"/>
                  <a:pt x="1288387" y="57136"/>
                </a:cubicBezTo>
                <a:cubicBezTo>
                  <a:pt x="1288387" y="39054"/>
                  <a:pt x="1295272" y="25011"/>
                  <a:pt x="1309044" y="15007"/>
                </a:cubicBezTo>
                <a:cubicBezTo>
                  <a:pt x="1322815" y="5002"/>
                  <a:pt x="1341044" y="0"/>
                  <a:pt x="1363731" y="0"/>
                </a:cubicBezTo>
                <a:close/>
                <a:moveTo>
                  <a:pt x="268644" y="0"/>
                </a:moveTo>
                <a:cubicBezTo>
                  <a:pt x="296438" y="0"/>
                  <a:pt x="318811" y="9251"/>
                  <a:pt x="335763" y="27752"/>
                </a:cubicBezTo>
                <a:cubicBezTo>
                  <a:pt x="352716" y="46253"/>
                  <a:pt x="361192" y="70029"/>
                  <a:pt x="361192" y="99078"/>
                </a:cubicBezTo>
                <a:cubicBezTo>
                  <a:pt x="361192" y="129383"/>
                  <a:pt x="352381" y="153975"/>
                  <a:pt x="334759" y="172853"/>
                </a:cubicBezTo>
                <a:cubicBezTo>
                  <a:pt x="317137" y="191731"/>
                  <a:pt x="294052" y="201170"/>
                  <a:pt x="265505" y="201170"/>
                </a:cubicBezTo>
                <a:cubicBezTo>
                  <a:pt x="237627" y="201170"/>
                  <a:pt x="214982" y="192024"/>
                  <a:pt x="197569" y="173732"/>
                </a:cubicBezTo>
                <a:cubicBezTo>
                  <a:pt x="180157" y="155440"/>
                  <a:pt x="171450" y="131895"/>
                  <a:pt x="171450" y="103097"/>
                </a:cubicBezTo>
                <a:cubicBezTo>
                  <a:pt x="171450" y="72624"/>
                  <a:pt x="180345" y="47823"/>
                  <a:pt x="198135" y="28694"/>
                </a:cubicBezTo>
                <a:cubicBezTo>
                  <a:pt x="215924" y="9565"/>
                  <a:pt x="239427" y="0"/>
                  <a:pt x="268644" y="0"/>
                </a:cubicBezTo>
                <a:close/>
                <a:moveTo>
                  <a:pt x="103222" y="0"/>
                </a:moveTo>
                <a:cubicBezTo>
                  <a:pt x="122225" y="0"/>
                  <a:pt x="138131" y="2470"/>
                  <a:pt x="150940" y="7409"/>
                </a:cubicBezTo>
                <a:lnTo>
                  <a:pt x="150940" y="47467"/>
                </a:lnTo>
                <a:cubicBezTo>
                  <a:pt x="137796" y="39765"/>
                  <a:pt x="122895" y="35915"/>
                  <a:pt x="106235" y="35915"/>
                </a:cubicBezTo>
                <a:cubicBezTo>
                  <a:pt x="87232" y="35915"/>
                  <a:pt x="72038" y="41984"/>
                  <a:pt x="60652" y="54123"/>
                </a:cubicBezTo>
                <a:cubicBezTo>
                  <a:pt x="49267" y="66262"/>
                  <a:pt x="43574" y="82126"/>
                  <a:pt x="43574" y="101715"/>
                </a:cubicBezTo>
                <a:cubicBezTo>
                  <a:pt x="43574" y="120802"/>
                  <a:pt x="48974" y="136164"/>
                  <a:pt x="59773" y="147801"/>
                </a:cubicBezTo>
                <a:cubicBezTo>
                  <a:pt x="70573" y="159437"/>
                  <a:pt x="85181" y="165256"/>
                  <a:pt x="103598" y="165256"/>
                </a:cubicBezTo>
                <a:cubicBezTo>
                  <a:pt x="120928" y="165256"/>
                  <a:pt x="136708" y="161070"/>
                  <a:pt x="150940" y="152698"/>
                </a:cubicBezTo>
                <a:lnTo>
                  <a:pt x="150940" y="190747"/>
                </a:lnTo>
                <a:cubicBezTo>
                  <a:pt x="136792" y="197695"/>
                  <a:pt x="118332" y="201170"/>
                  <a:pt x="95562" y="201170"/>
                </a:cubicBezTo>
                <a:cubicBezTo>
                  <a:pt x="66261" y="201170"/>
                  <a:pt x="43009" y="192400"/>
                  <a:pt x="25806" y="174862"/>
                </a:cubicBezTo>
                <a:cubicBezTo>
                  <a:pt x="8602" y="157323"/>
                  <a:pt x="0" y="133946"/>
                  <a:pt x="0" y="104729"/>
                </a:cubicBezTo>
                <a:cubicBezTo>
                  <a:pt x="0" y="74005"/>
                  <a:pt x="9607" y="48870"/>
                  <a:pt x="28819" y="29322"/>
                </a:cubicBezTo>
                <a:cubicBezTo>
                  <a:pt x="48032" y="9774"/>
                  <a:pt x="72833" y="0"/>
                  <a:pt x="1032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78525" y="657224"/>
            <a:ext cx="7426325" cy="4921325"/>
            <a:chOff x="7888" y="915"/>
            <a:chExt cx="11695" cy="5846"/>
          </a:xfrm>
        </p:grpSpPr>
        <p:sp>
          <p:nvSpPr>
            <p:cNvPr id="3" name="序号"/>
            <p:cNvSpPr txBox="1"/>
            <p:nvPr>
              <p:custDataLst>
                <p:tags r:id="rId4"/>
              </p:custDataLst>
            </p:nvPr>
          </p:nvSpPr>
          <p:spPr>
            <a:xfrm>
              <a:off x="7888" y="915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60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01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6" name="项标题"/>
            <p:cNvSpPr txBox="1"/>
            <p:nvPr>
              <p:custDataLst>
                <p:tags r:id="rId5"/>
              </p:custDataLst>
            </p:nvPr>
          </p:nvSpPr>
          <p:spPr>
            <a:xfrm>
              <a:off x="10858" y="92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研究背景与研究需求</a:t>
              </a:r>
              <a:endParaRPr lang="zh-CN" altLang="en-US" sz="2400" b="1" spc="300" dirty="0">
                <a:solidFill>
                  <a:srgbClr val="0043A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8" name="序号"/>
            <p:cNvSpPr txBox="1"/>
            <p:nvPr>
              <p:custDataLst>
                <p:tags r:id="rId6"/>
              </p:custDataLst>
            </p:nvPr>
          </p:nvSpPr>
          <p:spPr>
            <a:xfrm>
              <a:off x="7888" y="2447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02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9" name="项标题"/>
            <p:cNvSpPr txBox="1"/>
            <p:nvPr>
              <p:custDataLst>
                <p:tags r:id="rId7"/>
              </p:custDataLst>
            </p:nvPr>
          </p:nvSpPr>
          <p:spPr>
            <a:xfrm>
              <a:off x="10858" y="245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研究内容与技术路线</a:t>
              </a:r>
              <a:endParaRPr lang="zh-CN" altLang="en-US" sz="2400" b="1" spc="300" dirty="0">
                <a:solidFill>
                  <a:srgbClr val="0043A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1" name="序号"/>
            <p:cNvSpPr txBox="1"/>
            <p:nvPr>
              <p:custDataLst>
                <p:tags r:id="rId8"/>
              </p:custDataLst>
            </p:nvPr>
          </p:nvSpPr>
          <p:spPr>
            <a:xfrm>
              <a:off x="7888" y="3978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03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12" name="项标题"/>
            <p:cNvSpPr txBox="1"/>
            <p:nvPr>
              <p:custDataLst>
                <p:tags r:id="rId9"/>
              </p:custDataLst>
            </p:nvPr>
          </p:nvSpPr>
          <p:spPr>
            <a:xfrm>
              <a:off x="10858" y="3986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预计成果及进度安排</a:t>
              </a:r>
              <a:endParaRPr lang="zh-CN" altLang="en-US" sz="2400" b="1" spc="300" dirty="0">
                <a:solidFill>
                  <a:srgbClr val="0043A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3" name="序号"/>
            <p:cNvSpPr txBox="1"/>
            <p:nvPr>
              <p:custDataLst>
                <p:tags r:id="rId10"/>
              </p:custDataLst>
            </p:nvPr>
          </p:nvSpPr>
          <p:spPr>
            <a:xfrm>
              <a:off x="7888" y="5509"/>
              <a:ext cx="2034" cy="1252"/>
            </a:xfrm>
            <a:prstGeom prst="parallelogram">
              <a:avLst>
                <a:gd name="adj" fmla="val 0"/>
              </a:avLst>
            </a:prstGeom>
            <a:gradFill>
              <a:gsLst>
                <a:gs pos="0">
                  <a:srgbClr val="438EF3"/>
                </a:gs>
                <a:gs pos="58000">
                  <a:srgbClr val="0043A8"/>
                </a:gs>
              </a:gsLst>
              <a:lin ang="0" scaled="1"/>
            </a:gradFill>
          </p:spPr>
          <p:txBody>
            <a:bodyPr wrap="non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2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rgbClr val="FFFFFF"/>
                  </a:solidFill>
                </a:rPr>
                <a:t>04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项标题"/>
            <p:cNvSpPr txBox="1"/>
            <p:nvPr>
              <p:custDataLst>
                <p:tags r:id="rId11"/>
              </p:custDataLst>
            </p:nvPr>
          </p:nvSpPr>
          <p:spPr>
            <a:xfrm>
              <a:off x="10858" y="5519"/>
              <a:ext cx="8725" cy="124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2400" b="1" spc="300" dirty="0">
                  <a:solidFill>
                    <a:srgbClr val="0043A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研发团队及工作基础</a:t>
              </a:r>
              <a:endParaRPr lang="zh-CN" altLang="en-US" sz="2400" b="1" spc="300" dirty="0">
                <a:solidFill>
                  <a:srgbClr val="0043A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</p:grpSp>
    </p:spTree>
    <p:custDataLst>
      <p:tags r:id="rId1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6196" y="4544120"/>
            <a:ext cx="3011018" cy="1694011"/>
          </a:xfrm>
          <a:prstGeom prst="rect">
            <a:avLst/>
          </a:prstGeom>
        </p:spPr>
      </p:pic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647700" y="83820"/>
            <a:ext cx="9883602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/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研究条件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8608592" y="1006280"/>
            <a:ext cx="2596413" cy="344683"/>
          </a:xfrm>
          <a:prstGeom prst="rect">
            <a:avLst/>
          </a:prstGeom>
          <a:noFill/>
        </p:spPr>
        <p:txBody>
          <a:bodyPr wrap="square">
            <a:normAutofit fontScale="97500" lnSpcReduction="10000"/>
          </a:bodyPr>
          <a:lstStyle/>
          <a:p>
            <a:pPr algn="ctr"/>
            <a:r>
              <a:rPr lang="zh-CN" altLang="en-US" sz="18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时频空码域资源优化</a:t>
            </a:r>
            <a:endParaRPr lang="zh-CN" altLang="en-US" sz="18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068250" y="1006576"/>
            <a:ext cx="2165102" cy="344683"/>
          </a:xfrm>
          <a:prstGeom prst="rect">
            <a:avLst/>
          </a:prstGeom>
          <a:noFill/>
        </p:spPr>
        <p:txBody>
          <a:bodyPr wrap="square">
            <a:normAutofit fontScale="97500" lnSpcReduction="10000"/>
          </a:bodyPr>
          <a:lstStyle/>
          <a:p>
            <a:pPr algn="ctr"/>
            <a:r>
              <a:rPr lang="zh-CN" altLang="en-US" sz="18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干扰分析与管理</a:t>
            </a:r>
            <a:endParaRPr lang="zh-CN" altLang="en-US" sz="18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22" name="矩形: 圆角 108"/>
          <p:cNvSpPr/>
          <p:nvPr>
            <p:custDataLst>
              <p:tags r:id="rId5"/>
            </p:custDataLst>
          </p:nvPr>
        </p:nvSpPr>
        <p:spPr>
          <a:xfrm>
            <a:off x="692150" y="871220"/>
            <a:ext cx="3383280" cy="587502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3" name="矩形: 圆角 110"/>
          <p:cNvSpPr/>
          <p:nvPr>
            <p:custDataLst>
              <p:tags r:id="rId6"/>
            </p:custDataLst>
          </p:nvPr>
        </p:nvSpPr>
        <p:spPr>
          <a:xfrm>
            <a:off x="4321175" y="810895"/>
            <a:ext cx="3578860" cy="593471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3" name="矩形: 圆角 112"/>
          <p:cNvSpPr/>
          <p:nvPr>
            <p:custDataLst>
              <p:tags r:id="rId7"/>
            </p:custDataLst>
          </p:nvPr>
        </p:nvSpPr>
        <p:spPr>
          <a:xfrm>
            <a:off x="8147050" y="871220"/>
            <a:ext cx="3369310" cy="5875020"/>
          </a:xfrm>
          <a:prstGeom prst="roundRect">
            <a:avLst/>
          </a:prstGeom>
          <a:noFill/>
          <a:ln>
            <a:solidFill>
              <a:srgbClr val="004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8" name="圆角矩形 57"/>
          <p:cNvSpPr/>
          <p:nvPr>
            <p:custDataLst>
              <p:tags r:id="rId8"/>
            </p:custDataLst>
          </p:nvPr>
        </p:nvSpPr>
        <p:spPr>
          <a:xfrm>
            <a:off x="669290" y="760282"/>
            <a:ext cx="3386212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338455" indent="-234950" algn="ctr" rtl="0" eaLnBrk="0" fontAlgn="auto">
              <a:lnSpc>
                <a:spcPct val="100000"/>
              </a:lnSpc>
              <a:spcBef>
                <a:spcPts val="900"/>
              </a:spcBef>
            </a:pPr>
            <a:r>
              <a:rPr lang="zh-CN" altLang="en-US" sz="2400" b="1" kern="100" spc="30" dirty="0"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仿真平台</a:t>
            </a:r>
            <a:endParaRPr lang="zh-CN" altLang="en-US" sz="2400" b="1" kern="100" spc="30" dirty="0"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59" name="圆角矩形 58"/>
          <p:cNvSpPr/>
          <p:nvPr>
            <p:custDataLst>
              <p:tags r:id="rId9"/>
            </p:custDataLst>
          </p:nvPr>
        </p:nvSpPr>
        <p:spPr>
          <a:xfrm>
            <a:off x="4321588" y="760433"/>
            <a:ext cx="3578164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338455" indent="-234950" algn="ctr" rtl="0" eaLnBrk="0" fontAlgn="auto">
              <a:lnSpc>
                <a:spcPct val="100000"/>
              </a:lnSpc>
              <a:spcBef>
                <a:spcPts val="900"/>
              </a:spcBef>
              <a:buClrTx/>
              <a:buSzTx/>
              <a:buFontTx/>
            </a:pPr>
            <a:r>
              <a:rPr lang="zh-CN" altLang="en-US" sz="2400" b="1" kern="100" dirty="0"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微波暗室</a:t>
            </a:r>
            <a:endParaRPr lang="zh-CN" altLang="en-US" sz="2400" b="1" kern="100" dirty="0"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60" name="圆角矩形 59"/>
          <p:cNvSpPr/>
          <p:nvPr>
            <p:custDataLst>
              <p:tags r:id="rId10"/>
            </p:custDataLst>
          </p:nvPr>
        </p:nvSpPr>
        <p:spPr>
          <a:xfrm>
            <a:off x="8178294" y="760282"/>
            <a:ext cx="3366006" cy="679263"/>
          </a:xfrm>
          <a:prstGeom prst="roundRect">
            <a:avLst>
              <a:gd name="adj" fmla="val 50000"/>
            </a:avLst>
          </a:prstGeom>
          <a:solidFill>
            <a:srgbClr val="0043A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sz="2400" b="1" kern="100" spc="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  <a:sym typeface="+mn-ea"/>
              </a:rPr>
              <a:t>外场测试</a:t>
            </a:r>
            <a:endParaRPr lang="zh-CN" altLang="en-US" sz="2400" b="1" kern="100" spc="30" dirty="0"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1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2"/>
          <a:srcRect l="25091" t="30520" r="20945" b="9614"/>
          <a:stretch>
            <a:fillRect/>
          </a:stretch>
        </p:blipFill>
        <p:spPr>
          <a:xfrm>
            <a:off x="916824" y="1930558"/>
            <a:ext cx="2922905" cy="2019300"/>
          </a:xfrm>
          <a:prstGeom prst="rect">
            <a:avLst/>
          </a:prstGeom>
        </p:spPr>
      </p:pic>
      <p:pic>
        <p:nvPicPr>
          <p:cNvPr id="13" name="图片 12" descr="matlab视频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47" y="4119961"/>
            <a:ext cx="2928669" cy="19777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78" y="1955170"/>
            <a:ext cx="2970845" cy="222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78" y="4441924"/>
            <a:ext cx="2970845" cy="16573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02" y="1955170"/>
            <a:ext cx="1858243" cy="2477657"/>
          </a:xfrm>
          <a:prstGeom prst="rect">
            <a:avLst/>
          </a:prstGeom>
        </p:spPr>
      </p:pic>
      <p:sp>
        <p:nvSpPr>
          <p:cNvPr id="26" name="矩形: 圆角 25"/>
          <p:cNvSpPr/>
          <p:nvPr/>
        </p:nvSpPr>
        <p:spPr>
          <a:xfrm flipV="1">
            <a:off x="9305050" y="3534894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88524" y="3233255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Tx</a:t>
            </a:r>
            <a:endParaRPr lang="zh-CN" altLang="en-US" sz="16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3" t="22029" r="16123" b="15651"/>
          <a:stretch>
            <a:fillRect/>
          </a:stretch>
        </p:blipFill>
        <p:spPr>
          <a:xfrm>
            <a:off x="9713612" y="2904654"/>
            <a:ext cx="1662545" cy="1014247"/>
          </a:xfrm>
          <a:prstGeom prst="rect">
            <a:avLst/>
          </a:prstGeom>
        </p:spPr>
      </p:pic>
      <p:cxnSp>
        <p:nvCxnSpPr>
          <p:cNvPr id="29" name="直接连接符 28"/>
          <p:cNvCxnSpPr>
            <a:stCxn id="31" idx="0"/>
            <a:endCxn id="28" idx="1"/>
          </p:cNvCxnSpPr>
          <p:nvPr/>
        </p:nvCxnSpPr>
        <p:spPr>
          <a:xfrm>
            <a:off x="8964213" y="2285572"/>
            <a:ext cx="749399" cy="112620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31" idx="3"/>
            <a:endCxn id="28" idx="0"/>
          </p:cNvCxnSpPr>
          <p:nvPr/>
        </p:nvCxnSpPr>
        <p:spPr>
          <a:xfrm>
            <a:off x="9025309" y="2238207"/>
            <a:ext cx="1519576" cy="666447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/>
          <p:cNvSpPr/>
          <p:nvPr/>
        </p:nvSpPr>
        <p:spPr>
          <a:xfrm flipV="1">
            <a:off x="8903117" y="2190843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6" name="矩形: 圆角 85"/>
          <p:cNvSpPr/>
          <p:nvPr/>
        </p:nvSpPr>
        <p:spPr>
          <a:xfrm flipV="1">
            <a:off x="8698920" y="4679630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7" name="矩形: 圆角 86"/>
          <p:cNvSpPr/>
          <p:nvPr/>
        </p:nvSpPr>
        <p:spPr>
          <a:xfrm flipV="1">
            <a:off x="9838463" y="5928263"/>
            <a:ext cx="121224" cy="1520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8" name="矩形: 圆角 87"/>
          <p:cNvSpPr/>
          <p:nvPr/>
        </p:nvSpPr>
        <p:spPr>
          <a:xfrm flipV="1">
            <a:off x="11023021" y="4920351"/>
            <a:ext cx="122192" cy="947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575904" y="4741679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Tx</a:t>
            </a:r>
            <a:endParaRPr lang="zh-CN" altLang="en-US" sz="1600" dirty="0"/>
          </a:p>
        </p:txBody>
      </p:sp>
      <p:sp>
        <p:nvSpPr>
          <p:cNvPr id="90" name="文本框 89"/>
          <p:cNvSpPr txBox="1"/>
          <p:nvPr/>
        </p:nvSpPr>
        <p:spPr>
          <a:xfrm>
            <a:off x="10616279" y="4774359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Rx</a:t>
            </a:r>
            <a:endParaRPr lang="zh-CN" altLang="en-US" sz="1600" dirty="0"/>
          </a:p>
        </p:txBody>
      </p:sp>
      <p:sp>
        <p:nvSpPr>
          <p:cNvPr id="91" name="文本框 90"/>
          <p:cNvSpPr txBox="1"/>
          <p:nvPr/>
        </p:nvSpPr>
        <p:spPr>
          <a:xfrm>
            <a:off x="9927014" y="5846359"/>
            <a:ext cx="540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Rx</a:t>
            </a:r>
            <a:endParaRPr lang="zh-CN" altLang="en-US" sz="1600" dirty="0"/>
          </a:p>
        </p:txBody>
      </p:sp>
    </p:spTree>
    <p:custDataLst>
      <p:tags r:id="rId1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ttps://docer-ks3.wpscdn.cn/picture/70901911/d7731b3b97faef8fe329f3fde440e51c_612.jpg" descr="全球通讯,背景,绘画插图,三维图形,地球形,全球商务,地球,（血管、淋巴管、神经等的）丛,太空,数据"/>
          <p:cNvPicPr>
            <a:picLocks noChangeAspect="1"/>
          </p:cNvPicPr>
          <p:nvPr/>
        </p:nvPicPr>
        <p:blipFill>
          <a:blip r:embed="rId1"/>
          <a:srcRect t="19813" b="20906"/>
          <a:stretch>
            <a:fillRect/>
          </a:stretch>
        </p:blipFill>
        <p:spPr>
          <a:xfrm>
            <a:off x="0" y="935355"/>
            <a:ext cx="12192000" cy="3878580"/>
          </a:xfrm>
          <a:prstGeom prst="rect">
            <a:avLst/>
          </a:prstGeom>
        </p:spPr>
      </p:pic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060690" y="2294890"/>
            <a:ext cx="3300730" cy="1134110"/>
          </a:xfrm>
        </p:spPr>
        <p:txBody>
          <a:bodyPr/>
          <a:lstStyle/>
          <a:p>
            <a:pPr algn="l"/>
            <a:r>
              <a:rPr lang="zh-CN" altLang="en-US" dirty="0"/>
              <a:t>感谢指导</a:t>
            </a:r>
            <a:endParaRPr lang="zh-CN" altLang="en-US" dirty="0"/>
          </a:p>
        </p:txBody>
      </p:sp>
      <p:pic>
        <p:nvPicPr>
          <p:cNvPr id="10" name="图片 9" descr="上交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66" y="5009745"/>
            <a:ext cx="1547940" cy="1575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研究背景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与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研究需求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1605" y="1184910"/>
            <a:ext cx="4288155" cy="4288155"/>
          </a:xfrm>
          <a:prstGeom prst="rect">
            <a:avLst/>
          </a:prstGeom>
        </p:spPr>
      </p:pic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358140" y="1657350"/>
            <a:ext cx="3467100" cy="3300095"/>
          </a:xfrm>
          <a:prstGeom prst="roundRect">
            <a:avLst>
              <a:gd name="adj" fmla="val 4081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0" name="圆角矩形 59"/>
          <p:cNvSpPr/>
          <p:nvPr>
            <p:custDataLst>
              <p:tags r:id="rId3"/>
            </p:custDataLst>
          </p:nvPr>
        </p:nvSpPr>
        <p:spPr>
          <a:xfrm>
            <a:off x="8359775" y="1656715"/>
            <a:ext cx="3467100" cy="3301365"/>
          </a:xfrm>
          <a:prstGeom prst="roundRect">
            <a:avLst>
              <a:gd name="adj" fmla="val 4081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4"/>
            </p:custDataLst>
          </p:nvPr>
        </p:nvSpPr>
        <p:spPr>
          <a:xfrm>
            <a:off x="8553309" y="1817217"/>
            <a:ext cx="3105776" cy="69109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b="1" spc="18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产业界迅速呼应</a:t>
            </a:r>
            <a:endParaRPr lang="zh-CN" altLang="en-US" sz="1600" b="1" spc="180" dirty="0">
              <a:solidFill>
                <a:schemeClr val="lt1"/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5"/>
            </p:custDataLst>
          </p:nvPr>
        </p:nvSpPr>
        <p:spPr>
          <a:xfrm>
            <a:off x="8540750" y="2668270"/>
            <a:ext cx="3105785" cy="1242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lang="zh-CN" altLang="en-US" sz="1600" spc="7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欧盟旗舰项目 Hexa-X II 提出端到端能效相较</a:t>
            </a:r>
            <a:r>
              <a:rPr lang="en-US" altLang="zh-CN" sz="1600" spc="7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 5G </a:t>
            </a:r>
            <a:r>
              <a:rPr lang="zh-CN" altLang="en-US" sz="1600" spc="7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提升超过</a:t>
            </a:r>
            <a:r>
              <a:rPr lang="en-US" altLang="zh-CN" sz="1600" spc="7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 90%</a:t>
            </a:r>
            <a:r>
              <a:rPr lang="zh-CN" altLang="en-US" sz="1600" spc="7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（约十倍）的量化目标。</a:t>
            </a:r>
            <a:endParaRPr lang="zh-CN" altLang="en-US" sz="1600" spc="70" dirty="0">
              <a:solidFill>
                <a:schemeClr val="lt1"/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"/>
            </p:custDataLst>
          </p:nvPr>
        </p:nvSpPr>
        <p:spPr>
          <a:xfrm>
            <a:off x="10707998" y="4233779"/>
            <a:ext cx="1118877" cy="1005079"/>
          </a:xfrm>
          <a:prstGeom prst="rect">
            <a:avLst/>
          </a:prstGeom>
          <a:noFill/>
          <a:effectLst>
            <a:reflection stA="65000" endPos="6000" dist="50800" dir="5400000" sy="-100000" algn="bl" rotWithShape="0"/>
          </a:effectLst>
        </p:spPr>
        <p:txBody>
          <a:bodyPr wrap="square" rtlCol="0"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4400" b="1">
                <a:gradFill>
                  <a:gsLst>
                    <a:gs pos="90000">
                      <a:srgbClr val="80A0F4">
                        <a:alpha val="0"/>
                      </a:srgbClr>
                    </a:gs>
                    <a:gs pos="100000">
                      <a:schemeClr val="accent1">
                        <a:lumMod val="75000"/>
                        <a:alpha val="0"/>
                      </a:schemeClr>
                    </a:gs>
                    <a:gs pos="27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02</a:t>
            </a:r>
            <a:endParaRPr lang="en-US" altLang="zh-CN" sz="4400" b="1">
              <a:gradFill>
                <a:gsLst>
                  <a:gs pos="90000">
                    <a:srgbClr val="80A0F4">
                      <a:alpha val="0"/>
                    </a:srgb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  <a:gs pos="2700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73" name="文本框 72"/>
          <p:cNvSpPr txBox="1"/>
          <p:nvPr>
            <p:custDataLst>
              <p:tags r:id="rId7"/>
            </p:custDataLst>
          </p:nvPr>
        </p:nvSpPr>
        <p:spPr>
          <a:xfrm>
            <a:off x="551680" y="1817217"/>
            <a:ext cx="3105776" cy="69109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b="1" spc="8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能效纳入6G核心能力战略考量</a:t>
            </a:r>
            <a:endParaRPr lang="zh-CN" altLang="en-US" sz="1600" b="1" spc="80" dirty="0">
              <a:solidFill>
                <a:schemeClr val="lt1"/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8"/>
            </p:custDataLst>
          </p:nvPr>
        </p:nvSpPr>
        <p:spPr>
          <a:xfrm>
            <a:off x="551815" y="2668270"/>
            <a:ext cx="3105785" cy="1040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ITU-R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发布《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IMT-2030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框架建议书》，首次将能效与峰值速率并列为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6G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核心能力。相较于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主要聚焦高速通信，</a:t>
            </a:r>
            <a:r>
              <a:rPr lang="en-US" altLang="zh-CN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6G</a:t>
            </a:r>
            <a:r>
              <a:rPr lang="zh-CN" altLang="en-US" sz="1600" spc="6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将能效提升至与速率同等重要的战略地位。</a:t>
            </a:r>
            <a:endParaRPr lang="zh-CN" altLang="en-US" sz="1600" spc="60" dirty="0">
              <a:solidFill>
                <a:schemeClr val="lt1"/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9"/>
            </p:custDataLst>
          </p:nvPr>
        </p:nvSpPr>
        <p:spPr>
          <a:xfrm>
            <a:off x="2706369" y="4233779"/>
            <a:ext cx="1118877" cy="1005079"/>
          </a:xfrm>
          <a:prstGeom prst="rect">
            <a:avLst/>
          </a:prstGeom>
          <a:noFill/>
          <a:effectLst>
            <a:reflection stA="65000" endPos="6000" dist="50800" dir="5400000" sy="-100000" algn="bl" rotWithShape="0"/>
          </a:effectLst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gradFill>
                  <a:gsLst>
                    <a:gs pos="90000">
                      <a:srgbClr val="80A0F4">
                        <a:alpha val="0"/>
                      </a:srgbClr>
                    </a:gs>
                    <a:gs pos="100000">
                      <a:schemeClr val="accent1">
                        <a:lumMod val="75000"/>
                        <a:alpha val="0"/>
                      </a:schemeClr>
                    </a:gs>
                    <a:gs pos="27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01</a:t>
            </a:r>
            <a:endParaRPr lang="en-US" altLang="zh-CN" sz="4400" b="1">
              <a:gradFill>
                <a:gsLst>
                  <a:gs pos="90000">
                    <a:srgbClr val="80A0F4">
                      <a:alpha val="0"/>
                    </a:srgb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  <a:gs pos="2700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22" name="圆角矩形 21"/>
          <p:cNvSpPr/>
          <p:nvPr>
            <p:custDataLst>
              <p:tags r:id="rId10"/>
            </p:custDataLst>
          </p:nvPr>
        </p:nvSpPr>
        <p:spPr>
          <a:xfrm>
            <a:off x="413385" y="5974715"/>
            <a:ext cx="11468100" cy="589280"/>
          </a:xfrm>
          <a:prstGeom prst="roundRect">
            <a:avLst/>
          </a:prstGeom>
          <a:solidFill>
            <a:srgbClr val="3974D7">
              <a:alpha val="0"/>
            </a:srgbClr>
          </a:solidFill>
          <a:ln w="28575" cmpd="sng">
            <a:solidFill>
              <a:srgbClr val="0043A8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6G </a:t>
            </a:r>
            <a:r>
              <a:rPr lang="zh-CN" altLang="en-US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把能效提至与速率并重的核心能力，产业界迅速呼应</a:t>
            </a:r>
            <a:endParaRPr lang="zh-CN" altLang="en-US" sz="2400" b="1" dirty="0">
              <a:solidFill>
                <a:srgbClr val="3974D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6"/>
          <p:cNvSpPr txBox="1"/>
          <p:nvPr>
            <p:custDataLst>
              <p:tags r:id="rId12"/>
            </p:custDataLst>
          </p:nvPr>
        </p:nvSpPr>
        <p:spPr>
          <a:xfrm>
            <a:off x="647706" y="8382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000" dirty="0">
                <a:solidFill>
                  <a:srgbClr val="0043A8"/>
                </a:solidFill>
              </a:rPr>
              <a:t>趋势判断</a:t>
            </a:r>
            <a:endParaRPr lang="zh-CN" sz="3000" dirty="0">
              <a:solidFill>
                <a:srgbClr val="0043A8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 rot="18960000">
            <a:off x="3886200" y="1703070"/>
            <a:ext cx="1513840" cy="4241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t="18755" b="7971"/>
          <a:stretch>
            <a:fillRect/>
          </a:stretch>
        </p:blipFill>
        <p:spPr>
          <a:xfrm>
            <a:off x="9038590" y="1268095"/>
            <a:ext cx="2648585" cy="274574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2AA4C2-172C-4E1F-B984-5174A81D4E4F}" type="slidenum">
              <a:rPr lang="zh-CN" altLang="en-US" sz="2665" smtClean="0"/>
            </a:fld>
            <a:endParaRPr lang="zh-CN" altLang="en-US" sz="2665" dirty="0"/>
          </a:p>
        </p:txBody>
      </p:sp>
      <p:grpSp>
        <p:nvGrpSpPr>
          <p:cNvPr id="5" name="组合 4"/>
          <p:cNvGrpSpPr/>
          <p:nvPr/>
        </p:nvGrpSpPr>
        <p:grpSpPr>
          <a:xfrm>
            <a:off x="318770" y="1285240"/>
            <a:ext cx="8128635" cy="4107815"/>
            <a:chOff x="37420" y="1122180"/>
            <a:chExt cx="5821270" cy="4108019"/>
          </a:xfrm>
        </p:grpSpPr>
        <p:sp>
          <p:nvSpPr>
            <p:cNvPr id="9" name="矩形 8"/>
            <p:cNvSpPr/>
            <p:nvPr/>
          </p:nvSpPr>
          <p:spPr>
            <a:xfrm>
              <a:off x="108091" y="3348263"/>
              <a:ext cx="5686709" cy="1658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30000"/>
                </a:lnSpc>
                <a:spcAft>
                  <a:spcPts val="1800"/>
                </a:spcAft>
              </a:pPr>
              <a:r>
                <a:rPr lang="zh-CN" altLang="en-US" sz="1865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sz="1865" b="1" dirty="0">
                  <a:solidFill>
                    <a:srgbClr val="FF0000"/>
                  </a:solidFill>
                  <a:latin typeface="宋体" pitchFamily="2" charset="-122"/>
                </a:rPr>
                <a:t>智能网联汽车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产值超过</a:t>
              </a:r>
              <a:r>
                <a:rPr lang="en-US" altLang="zh-CN" sz="1865" dirty="0">
                  <a:solidFill>
                    <a:prstClr val="black"/>
                  </a:solidFill>
                  <a:latin typeface="宋体" pitchFamily="2" charset="-122"/>
                </a:rPr>
                <a:t>5000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亿元，具备先进智能网联功能的新车产量占比超</a:t>
              </a:r>
              <a:r>
                <a:rPr lang="en-US" altLang="zh-CN" sz="1865" dirty="0">
                  <a:solidFill>
                    <a:prstClr val="black"/>
                  </a:solidFill>
                  <a:latin typeface="宋体" pitchFamily="2" charset="-122"/>
                </a:rPr>
                <a:t>50%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。培育千亿级</a:t>
              </a:r>
              <a:r>
                <a:rPr lang="zh-CN" altLang="en-US" sz="1865" b="1" dirty="0">
                  <a:solidFill>
                    <a:srgbClr val="FF0000"/>
                  </a:solidFill>
                  <a:latin typeface="宋体" pitchFamily="2" charset="-122"/>
                </a:rPr>
                <a:t>智能家居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、</a:t>
              </a:r>
              <a:r>
                <a:rPr lang="zh-CN" altLang="en-US" sz="1865" b="1" dirty="0">
                  <a:solidFill>
                    <a:srgbClr val="FF0000"/>
                  </a:solidFill>
                  <a:latin typeface="宋体" pitchFamily="2" charset="-122"/>
                </a:rPr>
                <a:t>智能穿戴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、</a:t>
              </a:r>
              <a:r>
                <a:rPr lang="zh-CN" altLang="en-US" sz="1865" b="1" dirty="0">
                  <a:solidFill>
                    <a:srgbClr val="FF0000"/>
                  </a:solidFill>
                  <a:latin typeface="宋体" pitchFamily="2" charset="-122"/>
                </a:rPr>
                <a:t>虚拟现实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等电子终端产业、百亿级</a:t>
              </a:r>
              <a:r>
                <a:rPr lang="zh-CN" altLang="en-US" sz="1865" b="1" dirty="0">
                  <a:solidFill>
                    <a:srgbClr val="FF0000"/>
                  </a:solidFill>
                  <a:latin typeface="宋体" pitchFamily="2" charset="-122"/>
                </a:rPr>
                <a:t>智能机器人</a:t>
              </a:r>
              <a:r>
                <a:rPr lang="zh-CN" altLang="en-US" sz="1865" dirty="0">
                  <a:solidFill>
                    <a:prstClr val="black"/>
                  </a:solidFill>
                  <a:latin typeface="宋体" pitchFamily="2" charset="-122"/>
                </a:rPr>
                <a:t>产业。”</a:t>
              </a:r>
              <a:endParaRPr lang="en-US" altLang="zh-CN" sz="1865" dirty="0">
                <a:solidFill>
                  <a:prstClr val="black"/>
                </a:solidFill>
                <a:latin typeface="宋体" pitchFamily="2" charset="-122"/>
              </a:endParaRPr>
            </a:p>
            <a:p>
              <a:pPr algn="r" defTabSz="685800"/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 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上海市《智能终端产业高质量发展行动方案（</a:t>
              </a: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2022 - 2025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）》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7420" y="1122180"/>
              <a:ext cx="5821270" cy="4108019"/>
            </a:xfrm>
            <a:prstGeom prst="roundRect">
              <a:avLst>
                <a:gd name="adj" fmla="val 3299"/>
              </a:avLst>
            </a:prstGeom>
            <a:noFill/>
            <a:ln w="22225">
              <a:solidFill>
                <a:srgbClr val="C00000">
                  <a:alpha val="59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8568055" y="1268095"/>
            <a:ext cx="3590290" cy="4124960"/>
          </a:xfrm>
          <a:prstGeom prst="roundRect">
            <a:avLst>
              <a:gd name="adj" fmla="val 5689"/>
            </a:avLst>
          </a:prstGeom>
          <a:noFill/>
          <a:ln w="22225">
            <a:solidFill>
              <a:srgbClr val="005391">
                <a:alpha val="59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67420" y="3919220"/>
            <a:ext cx="3623945" cy="1250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Aft>
                <a:spcPts val="1200"/>
              </a:spcAft>
            </a:pPr>
            <a:r>
              <a:rPr lang="zh-CN" altLang="en-US" sz="186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865" dirty="0">
                <a:solidFill>
                  <a:prstClr val="black"/>
                </a:solidFill>
                <a:latin typeface="宋体" pitchFamily="2" charset="-122"/>
              </a:rPr>
              <a:t>推进电子终端产品生产线智能化</a:t>
            </a:r>
            <a:r>
              <a:rPr lang="zh-CN" altLang="en-US" sz="1865" b="1" dirty="0">
                <a:solidFill>
                  <a:srgbClr val="FF0000"/>
                </a:solidFill>
                <a:latin typeface="宋体" pitchFamily="2" charset="-122"/>
              </a:rPr>
              <a:t>绿色化</a:t>
            </a:r>
            <a:r>
              <a:rPr lang="zh-CN" altLang="en-US" sz="1865" dirty="0">
                <a:solidFill>
                  <a:prstClr val="black"/>
                </a:solidFill>
                <a:latin typeface="宋体" pitchFamily="2" charset="-122"/>
              </a:rPr>
              <a:t>改造。”</a:t>
            </a:r>
            <a:endParaRPr lang="zh-CN" altLang="en-US" sz="1865" dirty="0">
              <a:solidFill>
                <a:prstClr val="black"/>
              </a:solidFill>
              <a:latin typeface="宋体" pitchFamily="2" charset="-122"/>
            </a:endParaRPr>
          </a:p>
          <a:p>
            <a:pPr algn="l" defTabSz="685800">
              <a:spcAft>
                <a:spcPts val="1200"/>
              </a:spcAft>
            </a:pP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 </a:t>
            </a:r>
            <a:r>
              <a:rPr lang="zh-CN" altLang="en-US" sz="1400" b="1" spc="140" dirty="0"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上海市《制造业数字化和绿色化协同转型行动方案（</a:t>
            </a:r>
            <a:r>
              <a:rPr lang="en-US" altLang="zh-CN" sz="1400" b="1" spc="140" dirty="0"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2024 - 2027</a:t>
            </a:r>
            <a:r>
              <a:rPr lang="zh-CN" altLang="en-US" sz="1400" b="1" spc="140" dirty="0">
                <a:uFillTx/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）》</a:t>
            </a:r>
            <a:endParaRPr kumimoji="1" lang="zh-CN" altLang="en-US" sz="1400" b="1" spc="140" baseline="30000" dirty="0">
              <a:solidFill>
                <a:prstClr val="black"/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 descr="df917cfe72357070ce96daa866292440"/>
          <p:cNvPicPr>
            <a:picLocks noChangeAspect="1"/>
          </p:cNvPicPr>
          <p:nvPr/>
        </p:nvPicPr>
        <p:blipFill>
          <a:blip r:embed="rId2"/>
          <a:srcRect t="32162" b="23778"/>
          <a:stretch>
            <a:fillRect/>
          </a:stretch>
        </p:blipFill>
        <p:spPr>
          <a:xfrm>
            <a:off x="459740" y="1411605"/>
            <a:ext cx="2439035" cy="1791970"/>
          </a:xfrm>
          <a:prstGeom prst="rect">
            <a:avLst/>
          </a:prstGeom>
        </p:spPr>
      </p:pic>
      <p:pic>
        <p:nvPicPr>
          <p:cNvPr id="14" name="图片 13" descr="4a95af0be98273bd26c38fd2d8ad2d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970" y="1419225"/>
            <a:ext cx="2388235" cy="1791335"/>
          </a:xfrm>
          <a:prstGeom prst="rect">
            <a:avLst/>
          </a:prstGeom>
        </p:spPr>
      </p:pic>
      <p:pic>
        <p:nvPicPr>
          <p:cNvPr id="17" name="图片 16" descr="803138dacb0c8a830a807a02f3cc7e80"/>
          <p:cNvPicPr>
            <a:picLocks noChangeAspect="1"/>
          </p:cNvPicPr>
          <p:nvPr/>
        </p:nvPicPr>
        <p:blipFill>
          <a:blip r:embed="rId4"/>
          <a:srcRect l="26139" r="4626"/>
          <a:stretch>
            <a:fillRect/>
          </a:stretch>
        </p:blipFill>
        <p:spPr>
          <a:xfrm>
            <a:off x="5867400" y="1408430"/>
            <a:ext cx="2410460" cy="180213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需求分析——双化协同政策牵引</a:t>
            </a:r>
            <a:endParaRPr lang="zh-CN" altLang="en-US" sz="3400" b="1" spc="18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6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6"/>
          <p:cNvSpPr txBox="1"/>
          <p:nvPr>
            <p:custDataLst>
              <p:tags r:id="rId7"/>
            </p:custDataLst>
          </p:nvPr>
        </p:nvSpPr>
        <p:spPr>
          <a:xfrm>
            <a:off x="647706" y="8382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需求分析</a:t>
            </a:r>
            <a:r>
              <a:rPr lang="en-US" altLang="zh-CN" sz="3000" dirty="0">
                <a:solidFill>
                  <a:srgbClr val="0043A8"/>
                </a:solidFill>
              </a:rPr>
              <a:t>——</a:t>
            </a:r>
            <a:r>
              <a:rPr lang="zh-CN" altLang="en-US" sz="3000" dirty="0">
                <a:solidFill>
                  <a:srgbClr val="0043A8"/>
                </a:solidFill>
              </a:rPr>
              <a:t>双化协同政策牵引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sp>
        <p:nvSpPr>
          <p:cNvPr id="20" name="圆角矩形 19"/>
          <p:cNvSpPr/>
          <p:nvPr>
            <p:custDataLst>
              <p:tags r:id="rId8"/>
            </p:custDataLst>
          </p:nvPr>
        </p:nvSpPr>
        <p:spPr>
          <a:xfrm>
            <a:off x="413385" y="5974715"/>
            <a:ext cx="11468100" cy="589280"/>
          </a:xfrm>
          <a:prstGeom prst="roundRect">
            <a:avLst/>
          </a:prstGeom>
          <a:solidFill>
            <a:srgbClr val="3974D7">
              <a:alpha val="0"/>
            </a:srgbClr>
          </a:solidFill>
          <a:ln w="28575" cmpd="sng">
            <a:solidFill>
              <a:srgbClr val="0043A8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上海政策驱动绿色低碳与智能化升级</a:t>
            </a:r>
            <a:endParaRPr lang="zh-CN" altLang="en-US" sz="2400" b="1" dirty="0">
              <a:solidFill>
                <a:srgbClr val="3974D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730843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" descr="C:/Users/MSI-NB/AppData/Roaming/Kingsoft/office6/wppai/generateppt/a4e4231136c485ec1beb1e13a11a474c.jpga4e4231136c485ec1beb1e13a11a474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8221" b="18221"/>
          <a:stretch>
            <a:fillRect/>
          </a:stretch>
        </p:blipFill>
        <p:spPr>
          <a:xfrm>
            <a:off x="695919" y="1342758"/>
            <a:ext cx="3167934" cy="2013495"/>
          </a:xfrm>
          <a:prstGeom prst="roundRect">
            <a:avLst>
              <a:gd name="adj" fmla="val 9726"/>
            </a:avLst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711794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高速率需求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3305080" y="3443295"/>
            <a:ext cx="554688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695919" y="4151305"/>
            <a:ext cx="3163826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终端需要达到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20Gbps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级吞吐，以满足数据快速传输和处理的需求。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>
            <a:off x="4547114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" descr="C:/Users/MSI-NB/AppData/Roaming/Kingsoft/office6/wppai/generateppt/2b2ed9a0-b0a4-48a8-a37a-b086da8687aa.jpg2b2ed9a0-b0a4-48a8-a37a-b086da8687a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833" r="833"/>
          <a:stretch>
            <a:fillRect/>
          </a:stretch>
        </p:blipFill>
        <p:spPr>
          <a:xfrm>
            <a:off x="4512190" y="1342758"/>
            <a:ext cx="3167934" cy="2013495"/>
          </a:xfrm>
          <a:prstGeom prst="roundRect">
            <a:avLst>
              <a:gd name="adj" fmla="val 9726"/>
            </a:avLst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4514095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低时延需求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7131510" y="3443295"/>
            <a:ext cx="554688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4512190" y="4151305"/>
            <a:ext cx="3174263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亚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5ms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时延的要求，可确保实时交互场景的高效性。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14"/>
            </p:custDataLst>
          </p:nvPr>
        </p:nvCxnSpPr>
        <p:spPr>
          <a:xfrm>
            <a:off x="8362749" y="4047802"/>
            <a:ext cx="309805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5"/>
            </p:custDataLst>
          </p:nvPr>
        </p:nvSpPr>
        <p:spPr>
          <a:xfrm>
            <a:off x="8327190" y="3443295"/>
            <a:ext cx="2680279" cy="5975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低功耗需求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6"/>
            </p:custDataLst>
          </p:nvPr>
        </p:nvSpPr>
        <p:spPr>
          <a:xfrm>
            <a:off x="10950320" y="3443295"/>
            <a:ext cx="554689" cy="59771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7"/>
            </p:custDataLst>
          </p:nvPr>
        </p:nvSpPr>
        <p:spPr>
          <a:xfrm>
            <a:off x="8321475" y="4151305"/>
            <a:ext cx="3174263" cy="2122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5 - 30W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功耗的限制，是为了保证终端设备的续航能力，同时也符合绿色节能的发展趋势。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6" name="文本框 6"/>
          <p:cNvSpPr txBox="1"/>
          <p:nvPr>
            <p:custDataLst>
              <p:tags r:id="rId18"/>
            </p:custDataLst>
          </p:nvPr>
        </p:nvSpPr>
        <p:spPr>
          <a:xfrm>
            <a:off x="647706" y="8382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zh-CN" sz="3000" dirty="0">
                <a:solidFill>
                  <a:srgbClr val="0043A8"/>
                </a:solidFill>
              </a:rPr>
              <a:t>需求分析</a:t>
            </a:r>
            <a:r>
              <a:rPr lang="en-US" altLang="zh-CN" sz="3000" dirty="0">
                <a:solidFill>
                  <a:srgbClr val="0043A8"/>
                </a:solidFill>
              </a:rPr>
              <a:t>——AI</a:t>
            </a:r>
            <a:r>
              <a:rPr lang="zh-CN" altLang="en-US" sz="3000" dirty="0">
                <a:solidFill>
                  <a:srgbClr val="0043A8"/>
                </a:solidFill>
              </a:rPr>
              <a:t>终端性能需求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9"/>
          <a:srcRect l="4274" r="6141"/>
          <a:stretch>
            <a:fillRect/>
          </a:stretch>
        </p:blipFill>
        <p:spPr>
          <a:xfrm>
            <a:off x="8328660" y="1343025"/>
            <a:ext cx="3168015" cy="2038350"/>
          </a:xfrm>
          <a:prstGeom prst="roundRect">
            <a:avLst>
              <a:gd name="adj" fmla="val 10124"/>
            </a:avLst>
          </a:prstGeom>
        </p:spPr>
      </p:pic>
      <p:sp>
        <p:nvSpPr>
          <p:cNvPr id="4" name="圆角矩形 3"/>
          <p:cNvSpPr/>
          <p:nvPr>
            <p:custDataLst>
              <p:tags r:id="rId20"/>
            </p:custDataLst>
          </p:nvPr>
        </p:nvSpPr>
        <p:spPr>
          <a:xfrm>
            <a:off x="413385" y="5974715"/>
            <a:ext cx="11468100" cy="589280"/>
          </a:xfrm>
          <a:prstGeom prst="roundRect">
            <a:avLst/>
          </a:prstGeom>
          <a:solidFill>
            <a:srgbClr val="3974D7">
              <a:alpha val="0"/>
            </a:srgbClr>
          </a:solidFill>
          <a:ln w="28575" cmpd="sng">
            <a:solidFill>
              <a:srgbClr val="0043A8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终端面临速率</a:t>
            </a:r>
            <a:r>
              <a:rPr lang="en-US" altLang="zh-CN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时延</a:t>
            </a:r>
            <a:r>
              <a:rPr lang="en-US" altLang="zh-CN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400" b="1" dirty="0">
                <a:solidFill>
                  <a:srgbClr val="3974D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功耗平衡挑战</a:t>
            </a:r>
            <a:endParaRPr lang="zh-CN" altLang="en-US" sz="2400" b="1" dirty="0">
              <a:solidFill>
                <a:srgbClr val="3974D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  <p:custDataLst>
      <p:tags r:id="rId2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1877695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研究需求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cxnSp>
        <p:nvCxnSpPr>
          <p:cNvPr id="51" name="直接连接符 50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66934" y="6069402"/>
            <a:ext cx="11314395" cy="587842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推动人工智能技术在</a:t>
            </a:r>
            <a:r>
              <a:rPr lang="en-US" altLang="zh-CN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6G</a:t>
            </a:r>
            <a:r>
              <a:rPr lang="zh-CN" altLang="en-US" sz="2400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503050405090304" pitchFamily="18" charset="0"/>
              </a:rPr>
              <a:t>终端设备上的深度普及与创新应用</a:t>
            </a:r>
            <a:endParaRPr lang="zh-CN" altLang="en-US" sz="2400" b="1" kern="100" dirty="0">
              <a:solidFill>
                <a:schemeClr val="tx1"/>
              </a:solidFill>
              <a:latin typeface="+mj-ea"/>
              <a:ea typeface="+mj-ea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0" name="箭头: 下 19"/>
          <p:cNvSpPr/>
          <p:nvPr/>
        </p:nvSpPr>
        <p:spPr>
          <a:xfrm>
            <a:off x="10037990" y="1088262"/>
            <a:ext cx="1914860" cy="4981140"/>
          </a:xfrm>
          <a:prstGeom prst="downArrow">
            <a:avLst>
              <a:gd name="adj1" fmla="val 50000"/>
              <a:gd name="adj2" fmla="val 33691"/>
            </a:avLst>
          </a:prstGeom>
          <a:solidFill>
            <a:srgbClr val="0043A8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18"/>
          <p:cNvSpPr/>
          <p:nvPr/>
        </p:nvSpPr>
        <p:spPr>
          <a:xfrm>
            <a:off x="2491592" y="5672518"/>
            <a:ext cx="590550" cy="284042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69" name="箭头: 下 18"/>
          <p:cNvSpPr/>
          <p:nvPr/>
        </p:nvSpPr>
        <p:spPr>
          <a:xfrm>
            <a:off x="2491592" y="2388124"/>
            <a:ext cx="590550" cy="284531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70" name="箭头: 下 18"/>
          <p:cNvSpPr/>
          <p:nvPr/>
        </p:nvSpPr>
        <p:spPr>
          <a:xfrm>
            <a:off x="2491592" y="4030320"/>
            <a:ext cx="590550" cy="284531"/>
          </a:xfrm>
          <a:prstGeom prst="downArrow">
            <a:avLst/>
          </a:prstGeom>
          <a:solidFill>
            <a:srgbClr val="0043A8"/>
          </a:solidFill>
          <a:ln>
            <a:solidFill>
              <a:srgbClr val="004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3A8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455420" y="4595915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轻便部署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6867" y="4372654"/>
            <a:ext cx="4320000" cy="1242058"/>
            <a:chOff x="73144" y="4319871"/>
            <a:chExt cx="4320000" cy="1297423"/>
          </a:xfrm>
        </p:grpSpPr>
        <p:sp>
          <p:nvSpPr>
            <p:cNvPr id="14" name="矩形: 圆角 13"/>
            <p:cNvSpPr/>
            <p:nvPr/>
          </p:nvSpPr>
          <p:spPr>
            <a:xfrm>
              <a:off x="73144" y="4319871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30060" y="4446091"/>
              <a:ext cx="3817767" cy="1072339"/>
              <a:chOff x="217983" y="4383681"/>
              <a:chExt cx="3817767" cy="1072339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217983" y="4383681"/>
                <a:ext cx="3806168" cy="436832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1600" b="1" dirty="0">
                    <a:latin typeface="+mn-ea"/>
                  </a:rPr>
                  <a:t>端侧大算力芯片功耗高</a:t>
                </a:r>
                <a:endParaRPr lang="zh-CN" altLang="en-US" sz="1600" b="1" dirty="0">
                  <a:latin typeface="+mn-ea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91115" y="4814970"/>
                <a:ext cx="3644635" cy="641050"/>
                <a:chOff x="391115" y="4814970"/>
                <a:chExt cx="3644635" cy="641050"/>
              </a:xfrm>
            </p:grpSpPr>
            <p:sp>
              <p:nvSpPr>
                <p:cNvPr id="58" name="文本框 57"/>
                <p:cNvSpPr txBox="1"/>
                <p:nvPr/>
              </p:nvSpPr>
              <p:spPr>
                <a:xfrm>
                  <a:off x="391115" y="4814970"/>
                  <a:ext cx="1596229" cy="641050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算力利用率低</a:t>
                  </a:r>
                  <a:endParaRPr lang="en-US" altLang="zh-CN" sz="12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硬件成本高</a:t>
                  </a:r>
                  <a:endParaRPr lang="en-US" altLang="zh-CN" sz="12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2090969" y="4814970"/>
                  <a:ext cx="1944781" cy="6410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latin typeface="+mn-ea"/>
                      <a:cs typeface="Times New Roman" panose="02020503050405090304" pitchFamily="18" charset="0"/>
                    </a:rPr>
                    <a:t>资源管理和调度复杂</a:t>
                  </a:r>
                  <a:endParaRPr lang="en-US" altLang="zh-CN" sz="1200" kern="100" dirty="0"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kern="100" dirty="0">
                      <a:latin typeface="+mn-ea"/>
                      <a:cs typeface="Times New Roman" panose="02020503050405090304" pitchFamily="18" charset="0"/>
                    </a:rPr>
                    <a:t>工具链复杂</a:t>
                  </a:r>
                  <a:endParaRPr lang="en-US" altLang="zh-CN" sz="1200" kern="100" dirty="0">
                    <a:latin typeface="+mn-ea"/>
                    <a:cs typeface="Times New Roman" panose="02020503050405090304" pitchFamily="18" charset="0"/>
                  </a:endParaRPr>
                </a:p>
              </p:txBody>
            </p:sp>
          </p:grpSp>
        </p:grpSp>
      </p:grpSp>
      <p:grpSp>
        <p:nvGrpSpPr>
          <p:cNvPr id="35" name="组合 34"/>
          <p:cNvGrpSpPr/>
          <p:nvPr/>
        </p:nvGrpSpPr>
        <p:grpSpPr>
          <a:xfrm>
            <a:off x="8433875" y="4595918"/>
            <a:ext cx="1980000" cy="830997"/>
            <a:chOff x="8325086" y="4552897"/>
            <a:chExt cx="2004262" cy="868038"/>
          </a:xfrm>
        </p:grpSpPr>
        <p:cxnSp>
          <p:nvCxnSpPr>
            <p:cNvPr id="28" name="直接箭头连接符 27"/>
            <p:cNvCxnSpPr/>
            <p:nvPr/>
          </p:nvCxnSpPr>
          <p:spPr>
            <a:xfrm flipV="1">
              <a:off x="8713450" y="4960598"/>
              <a:ext cx="1440000" cy="6463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8325086" y="4552897"/>
              <a:ext cx="2004262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端侧高能效比</a:t>
              </a:r>
              <a:r>
                <a:rPr lang="en-US" altLang="zh-CN" sz="1600" b="1" dirty="0"/>
                <a:t>NPU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全链路技术</a:t>
              </a:r>
              <a:endParaRPr lang="en-US" altLang="zh-CN" sz="1600" b="1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855539" y="4372654"/>
            <a:ext cx="2520000" cy="1242058"/>
            <a:chOff x="1079373" y="879673"/>
            <a:chExt cx="7490762" cy="1297423"/>
          </a:xfrm>
        </p:grpSpPr>
        <p:sp>
          <p:nvSpPr>
            <p:cNvPr id="68" name="矩形: 圆角 67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277548" y="981104"/>
              <a:ext cx="7105793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</a:rPr>
                <a:t>端侧</a:t>
              </a:r>
              <a:r>
                <a:rPr lang="en-US" altLang="zh-CN" sz="1600" b="1" kern="100" dirty="0">
                  <a:latin typeface="+mn-ea"/>
                </a:rPr>
                <a:t>NPU</a:t>
              </a:r>
              <a:r>
                <a:rPr lang="zh-CN" altLang="en-US" sz="1600" b="1" kern="100" dirty="0">
                  <a:latin typeface="+mn-ea"/>
                </a:rPr>
                <a:t>低效成本高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926013" y="1246824"/>
              <a:ext cx="6457331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空口任务多样性难覆盖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算力需求差异大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尺寸及功耗瓶颈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05203" y="4595918"/>
            <a:ext cx="792000" cy="830997"/>
            <a:chOff x="5037066" y="4559038"/>
            <a:chExt cx="757699" cy="868038"/>
          </a:xfrm>
        </p:grpSpPr>
        <p:sp>
          <p:nvSpPr>
            <p:cNvPr id="77" name="文本框 76"/>
            <p:cNvSpPr txBox="1"/>
            <p:nvPr/>
          </p:nvSpPr>
          <p:spPr>
            <a:xfrm>
              <a:off x="5037066" y="4559038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部署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困难</a:t>
              </a:r>
              <a:endParaRPr lang="zh-CN" altLang="en-US" sz="1600" b="1" dirty="0"/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5145915" y="4969253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0455420" y="1311523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高效收发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6867" y="1088262"/>
            <a:ext cx="4320000" cy="1242058"/>
            <a:chOff x="702958" y="879673"/>
            <a:chExt cx="4320000" cy="1297423"/>
          </a:xfrm>
        </p:grpSpPr>
        <p:sp>
          <p:nvSpPr>
            <p:cNvPr id="4" name="矩形: 圆角 3"/>
            <p:cNvSpPr/>
            <p:nvPr/>
          </p:nvSpPr>
          <p:spPr>
            <a:xfrm>
              <a:off x="702958" y="879673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85433" y="1047602"/>
              <a:ext cx="2979316" cy="987633"/>
              <a:chOff x="810732" y="1040127"/>
              <a:chExt cx="3070521" cy="987633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810732" y="1040127"/>
                <a:ext cx="3070521" cy="35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频段多</a:t>
                </a:r>
                <a:r>
                  <a:rPr lang="zh-CN" altLang="zh-CN" sz="1600" b="1" kern="100" dirty="0">
                    <a:effectLst/>
                    <a:latin typeface="+mn-ea"/>
                    <a:cs typeface="仿宋_GB2312"/>
                  </a:rPr>
                  <a:t>跨度大</a:t>
                </a: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带宽大</a:t>
                </a:r>
                <a:endParaRPr lang="zh-CN" altLang="en-US" sz="1600" b="1" dirty="0">
                  <a:latin typeface="+mn-ea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988527" y="1388318"/>
                <a:ext cx="2786083" cy="639442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200" dirty="0"/>
                  <a:t>FR1:</a:t>
                </a:r>
                <a:r>
                  <a:rPr lang="zh-CN" altLang="en-US" sz="1200" dirty="0"/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Sub 6GHz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200" dirty="0"/>
                  <a:t>FR3:</a:t>
                </a:r>
                <a:r>
                  <a:rPr lang="zh-CN" altLang="en-US" sz="1200" dirty="0"/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 7.125 GHz to 24.25 GHz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8433875" y="1311523"/>
            <a:ext cx="1980000" cy="830997"/>
            <a:chOff x="8289646" y="1079718"/>
            <a:chExt cx="2089638" cy="868039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8676626" y="1515131"/>
              <a:ext cx="1440000" cy="10136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8289646" y="1079718"/>
              <a:ext cx="2089638" cy="868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多频段超宽带信号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收发与处理</a:t>
              </a:r>
              <a:endParaRPr lang="zh-CN" altLang="en-US" sz="1600" b="1" dirty="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855539" y="1088262"/>
            <a:ext cx="2520000" cy="1242058"/>
            <a:chOff x="1079373" y="879673"/>
            <a:chExt cx="7490762" cy="1297423"/>
          </a:xfrm>
        </p:grpSpPr>
        <p:sp>
          <p:nvSpPr>
            <p:cNvPr id="49" name="矩形: 圆角 48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77551" y="981104"/>
              <a:ext cx="5788020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  <a:cs typeface="仿宋_GB2312"/>
                </a:rPr>
                <a:t>功效低</a:t>
              </a:r>
              <a:r>
                <a:rPr lang="zh-CN" altLang="en-US" sz="1600" b="1" kern="100" dirty="0">
                  <a:effectLst/>
                  <a:latin typeface="+mn-ea"/>
                  <a:cs typeface="仿宋_GB2312"/>
                </a:rPr>
                <a:t>失真严重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926013" y="1246824"/>
              <a:ext cx="6426777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回退线性区功率浪费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高速器件</a:t>
              </a:r>
              <a:r>
                <a:rPr lang="zh-CN" altLang="en-US" sz="1200" dirty="0"/>
                <a:t>非线性复杂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/>
                <a:t>宽带信号失真严重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005203" y="1311524"/>
            <a:ext cx="792000" cy="830997"/>
            <a:chOff x="5037066" y="1099632"/>
            <a:chExt cx="757699" cy="868038"/>
          </a:xfrm>
        </p:grpSpPr>
        <p:sp>
          <p:nvSpPr>
            <p:cNvPr id="75" name="文本框 74"/>
            <p:cNvSpPr txBox="1"/>
            <p:nvPr/>
          </p:nvSpPr>
          <p:spPr>
            <a:xfrm>
              <a:off x="5037066" y="1099632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收发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低效</a:t>
              </a:r>
              <a:endParaRPr lang="zh-CN" altLang="en-US" sz="1600" b="1" dirty="0"/>
            </a:p>
          </p:txBody>
        </p:sp>
        <p:cxnSp>
          <p:nvCxnSpPr>
            <p:cNvPr id="79" name="直接箭头连接符 78"/>
            <p:cNvCxnSpPr/>
            <p:nvPr/>
          </p:nvCxnSpPr>
          <p:spPr>
            <a:xfrm>
              <a:off x="5145915" y="1499486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10455420" y="2953719"/>
            <a:ext cx="1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敏捷推理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6867" y="2730458"/>
            <a:ext cx="4320000" cy="1242058"/>
            <a:chOff x="645782" y="2606262"/>
            <a:chExt cx="4320000" cy="1297423"/>
          </a:xfrm>
        </p:grpSpPr>
        <p:sp>
          <p:nvSpPr>
            <p:cNvPr id="9" name="矩形: 圆角 8"/>
            <p:cNvSpPr/>
            <p:nvPr/>
          </p:nvSpPr>
          <p:spPr>
            <a:xfrm>
              <a:off x="645782" y="2606262"/>
              <a:ext cx="4320000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50383" y="2755829"/>
              <a:ext cx="3900015" cy="971144"/>
              <a:chOff x="895823" y="2784736"/>
              <a:chExt cx="3995355" cy="97114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071260" y="3115165"/>
                <a:ext cx="3819918" cy="640715"/>
                <a:chOff x="276528" y="2944375"/>
                <a:chExt cx="3819918" cy="640715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276528" y="2944375"/>
                  <a:ext cx="1907878" cy="640714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信道状态信息预测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波束管理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2188568" y="2944375"/>
                  <a:ext cx="1907878" cy="640715"/>
                </a:xfrm>
                <a:prstGeom prst="rect">
                  <a:avLst/>
                </a:prstGeom>
                <a:noFill/>
              </p:spPr>
              <p:txBody>
                <a:bodyPr wrap="square" numCol="1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信道状态信息压缩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zh-CN" altLang="en-US" sz="1200" dirty="0"/>
                    <a:t>定位增强</a:t>
                  </a:r>
                  <a:endParaRPr lang="zh-CN" altLang="en-US" sz="1200" dirty="0"/>
                </a:p>
              </p:txBody>
            </p:sp>
          </p:grpSp>
          <p:sp>
            <p:nvSpPr>
              <p:cNvPr id="40" name="文本框 39"/>
              <p:cNvSpPr txBox="1"/>
              <p:nvPr/>
            </p:nvSpPr>
            <p:spPr>
              <a:xfrm>
                <a:off x="895823" y="2784736"/>
                <a:ext cx="2495681" cy="35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b="1" kern="100" dirty="0">
                    <a:latin typeface="+mn-ea"/>
                    <a:cs typeface="仿宋_GB2312"/>
                  </a:rPr>
                  <a:t>空口</a:t>
                </a:r>
                <a:r>
                  <a:rPr lang="en-US" altLang="zh-CN" sz="1600" b="1" kern="100" dirty="0">
                    <a:latin typeface="+mn-ea"/>
                    <a:cs typeface="仿宋_GB2312"/>
                  </a:rPr>
                  <a:t>AI</a:t>
                </a:r>
                <a:r>
                  <a:rPr lang="zh-CN" altLang="en-US" sz="1600" b="1" kern="100" dirty="0">
                    <a:latin typeface="+mn-ea"/>
                    <a:cs typeface="仿宋_GB2312"/>
                  </a:rPr>
                  <a:t>模型</a:t>
                </a:r>
                <a:r>
                  <a:rPr lang="zh-CN" altLang="en-US" sz="1600" b="1" kern="100" dirty="0">
                    <a:effectLst/>
                    <a:latin typeface="+mn-ea"/>
                    <a:cs typeface="仿宋_GB2312"/>
                  </a:rPr>
                  <a:t>时延敏感</a:t>
                </a:r>
                <a:endParaRPr lang="zh-CN" altLang="en-US" sz="1600" b="1" dirty="0">
                  <a:latin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8433875" y="2953721"/>
            <a:ext cx="1980000" cy="830997"/>
            <a:chOff x="8361524" y="2824101"/>
            <a:chExt cx="1896833" cy="868038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8676626" y="3243927"/>
              <a:ext cx="1440000" cy="22509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8361524" y="2824101"/>
              <a:ext cx="1896833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轻量化空口</a:t>
              </a:r>
              <a:r>
                <a:rPr lang="en-US" altLang="zh-CN" sz="1600" b="1" dirty="0"/>
                <a:t>AI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软硬件协同</a:t>
              </a:r>
              <a:endParaRPr lang="en-US" altLang="zh-CN" sz="1600" b="1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855539" y="2730458"/>
            <a:ext cx="2520000" cy="1242058"/>
            <a:chOff x="1079373" y="879673"/>
            <a:chExt cx="7490762" cy="1297423"/>
          </a:xfrm>
        </p:grpSpPr>
        <p:sp>
          <p:nvSpPr>
            <p:cNvPr id="60" name="矩形: 圆角 59"/>
            <p:cNvSpPr/>
            <p:nvPr/>
          </p:nvSpPr>
          <p:spPr>
            <a:xfrm>
              <a:off x="1079373" y="879673"/>
              <a:ext cx="7490762" cy="1297423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277554" y="981104"/>
              <a:ext cx="6402693" cy="35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600" b="1" kern="100" dirty="0">
                  <a:latin typeface="+mn-ea"/>
                </a:rPr>
                <a:t>算力受限推理迟钝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926013" y="1246824"/>
              <a:ext cx="6402693" cy="9300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毫秒级推理难以实现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solidFill>
                    <a:schemeClr val="tx1"/>
                  </a:solidFill>
                </a:rPr>
                <a:t>AI</a:t>
              </a:r>
              <a:r>
                <a:rPr lang="zh-CN" altLang="en-US" sz="1200" dirty="0">
                  <a:solidFill>
                    <a:schemeClr val="tx1"/>
                  </a:solidFill>
                </a:rPr>
                <a:t>模型复杂度高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1200" dirty="0">
                  <a:solidFill>
                    <a:schemeClr val="tx1"/>
                  </a:solidFill>
                </a:rPr>
                <a:t>空口场景复杂多变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005203" y="2953721"/>
            <a:ext cx="792000" cy="830997"/>
            <a:chOff x="5037066" y="2870990"/>
            <a:chExt cx="757699" cy="868038"/>
          </a:xfrm>
        </p:grpSpPr>
        <p:sp>
          <p:nvSpPr>
            <p:cNvPr id="76" name="文本框 75"/>
            <p:cNvSpPr txBox="1"/>
            <p:nvPr/>
          </p:nvSpPr>
          <p:spPr>
            <a:xfrm>
              <a:off x="5037066" y="2870990"/>
              <a:ext cx="757699" cy="868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/>
                <a:t>推理</a:t>
              </a:r>
              <a:endParaRPr lang="en-US" altLang="zh-CN" sz="1600" b="1" dirty="0"/>
            </a:p>
            <a:p>
              <a:pPr algn="ctr"/>
              <a:endParaRPr lang="en-US" altLang="zh-CN" sz="1600" b="1" dirty="0"/>
            </a:p>
            <a:p>
              <a:pPr algn="ctr"/>
              <a:r>
                <a:rPr lang="zh-CN" altLang="en-US" sz="1600" b="1" dirty="0"/>
                <a:t>过时</a:t>
              </a:r>
              <a:endParaRPr lang="zh-CN" altLang="en-US" sz="1600" b="1" dirty="0"/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5145915" y="3285765"/>
              <a:ext cx="540000" cy="0"/>
            </a:xfrm>
            <a:prstGeom prst="straightConnector1">
              <a:avLst/>
            </a:prstGeom>
            <a:ln w="25400">
              <a:solidFill>
                <a:srgbClr val="0043A8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/>
          <p:cNvSpPr txBox="1"/>
          <p:nvPr/>
        </p:nvSpPr>
        <p:spPr>
          <a:xfrm>
            <a:off x="2386758" y="69271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43A8"/>
                </a:solidFill>
              </a:rPr>
              <a:t>特点</a:t>
            </a:r>
            <a:endParaRPr lang="zh-CN" altLang="en-US" sz="2400" b="1" dirty="0">
              <a:solidFill>
                <a:srgbClr val="0043A8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715430" y="69271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43A8"/>
                </a:solidFill>
              </a:rPr>
              <a:t>难点</a:t>
            </a:r>
            <a:endParaRPr lang="zh-CN" altLang="en-US" sz="2400" b="1" dirty="0">
              <a:solidFill>
                <a:srgbClr val="0043A8"/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0452433" y="692712"/>
            <a:ext cx="10859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43A8"/>
                </a:solidFill>
              </a:rPr>
              <a:t>需求</a:t>
            </a:r>
            <a:endParaRPr lang="zh-CN" altLang="en-US" sz="2400" b="1" dirty="0">
              <a:solidFill>
                <a:srgbClr val="0043A8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386758" y="1594603"/>
            <a:ext cx="2637555" cy="33515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tx1"/>
                </a:solidFill>
              </a:rPr>
              <a:t>FR2: 24.25GHz - 52.6GHz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s://docer-ks3.wpscdn.cn/picture/115038869/45293764295a4d72ee03cfdc158ce9d3_612.jpg" descr="蓝色抽象现代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1219263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446010" y="-6350"/>
            <a:ext cx="3615690" cy="6864350"/>
            <a:chOff x="3110" y="-10"/>
            <a:chExt cx="5694" cy="10810"/>
          </a:xfrm>
        </p:grpSpPr>
        <p:sp>
          <p:nvSpPr>
            <p:cNvPr id="8" name="矩形 7"/>
            <p:cNvSpPr/>
            <p:nvPr/>
          </p:nvSpPr>
          <p:spPr>
            <a:xfrm>
              <a:off x="3110" y="0"/>
              <a:ext cx="5694" cy="10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603" y="-10"/>
              <a:ext cx="2612" cy="2807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03" y="830"/>
              <a:ext cx="2612" cy="2999"/>
            </a:xfrm>
            <a:prstGeom prst="rect">
              <a:avLst/>
            </a:prstGeom>
            <a:solidFill>
              <a:srgbClr val="0043A8"/>
            </a:solidFill>
          </p:spPr>
          <p:txBody>
            <a:bodyPr wrap="none">
              <a:noAutofit/>
            </a:bodyPr>
            <a:lstStyle/>
            <a:p>
              <a:pPr lvl="0"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5934" y="6502"/>
              <a:ext cx="120" cy="2926"/>
            </a:xfrm>
            <a:prstGeom prst="rect">
              <a:avLst/>
            </a:prstGeom>
            <a:solidFill>
              <a:srgbClr val="0043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20" y="4462"/>
              <a:ext cx="3947" cy="3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研究内容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与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  <a:p>
              <a:pPr algn="ctr"/>
              <a:r>
                <a:rPr lang="zh-CN" altLang="en-US" sz="4400" b="1" dirty="0">
                  <a:solidFill>
                    <a:srgbClr val="003E9C"/>
                  </a:solidFill>
                  <a:cs typeface="+mj-cs"/>
                </a:rPr>
                <a:t>技术路线</a:t>
              </a:r>
              <a:endParaRPr lang="zh-CN" altLang="en-US" sz="4400" b="1" dirty="0">
                <a:solidFill>
                  <a:srgbClr val="003E9C"/>
                </a:solidFill>
                <a:cs typeface="+mj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109460" y="-5715"/>
            <a:ext cx="153035" cy="68567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6"/>
          <p:cNvSpPr txBox="1"/>
          <p:nvPr>
            <p:custDataLst>
              <p:tags r:id="rId1"/>
            </p:custDataLst>
          </p:nvPr>
        </p:nvSpPr>
        <p:spPr>
          <a:xfrm>
            <a:off x="647700" y="83820"/>
            <a:ext cx="2364858" cy="762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dirty="0">
                <a:solidFill>
                  <a:srgbClr val="0043A8"/>
                </a:solidFill>
              </a:rPr>
              <a:t>研究内容分解</a:t>
            </a:r>
            <a:endParaRPr lang="zh-CN" altLang="en-US" sz="3000" dirty="0">
              <a:solidFill>
                <a:srgbClr val="0043A8"/>
              </a:solidFill>
            </a:endParaRPr>
          </a:p>
        </p:txBody>
      </p:sp>
      <p:cxnSp>
        <p:nvCxnSpPr>
          <p:cNvPr id="74" name="直接连接符 73"/>
          <p:cNvCxnSpPr/>
          <p:nvPr>
            <p:custDataLst>
              <p:tags r:id="rId2"/>
            </p:custDataLst>
          </p:nvPr>
        </p:nvCxnSpPr>
        <p:spPr>
          <a:xfrm>
            <a:off x="414024" y="245115"/>
            <a:ext cx="5080" cy="439420"/>
          </a:xfrm>
          <a:prstGeom prst="line">
            <a:avLst/>
          </a:prstGeom>
          <a:ln w="101600">
            <a:solidFill>
              <a:srgbClr val="004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2008039" y="5129171"/>
            <a:ext cx="8175923" cy="209795"/>
            <a:chOff x="2080336" y="5127905"/>
            <a:chExt cx="8175923" cy="209795"/>
          </a:xfrm>
          <a:solidFill>
            <a:schemeClr val="accent3">
              <a:lumMod val="40000"/>
              <a:lumOff val="60000"/>
            </a:schemeClr>
          </a:solidFill>
        </p:grpSpPr>
        <p:grpSp>
          <p:nvGrpSpPr>
            <p:cNvPr id="34" name="组合 33"/>
            <p:cNvGrpSpPr/>
            <p:nvPr/>
          </p:nvGrpSpPr>
          <p:grpSpPr>
            <a:xfrm>
              <a:off x="2080336" y="512790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32" name="箭头: V 形 31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箭头: V 形 152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5932053" y="512790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158" name="箭头: V 形 157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箭头: V 形 158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9800758" y="5128945"/>
              <a:ext cx="455501" cy="208755"/>
              <a:chOff x="1836775" y="5538159"/>
              <a:chExt cx="484632" cy="532899"/>
            </a:xfrm>
            <a:grpFill/>
          </p:grpSpPr>
          <p:sp>
            <p:nvSpPr>
              <p:cNvPr id="161" name="箭头: V 形 160"/>
              <p:cNvSpPr/>
              <p:nvPr/>
            </p:nvSpPr>
            <p:spPr>
              <a:xfrm rot="16200000">
                <a:off x="1934556" y="5440378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箭头: V 形 161"/>
              <p:cNvSpPr/>
              <p:nvPr/>
            </p:nvSpPr>
            <p:spPr>
              <a:xfrm rot="16200000">
                <a:off x="1934556" y="5684207"/>
                <a:ext cx="289070" cy="484632"/>
              </a:xfrm>
              <a:prstGeom prst="chevron">
                <a:avLst/>
              </a:prstGeom>
              <a:grp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347419" y="887597"/>
            <a:ext cx="9677271" cy="640736"/>
            <a:chOff x="892315" y="843455"/>
            <a:chExt cx="9677271" cy="640736"/>
          </a:xfrm>
        </p:grpSpPr>
        <p:sp>
          <p:nvSpPr>
            <p:cNvPr id="83" name="矩形 82"/>
            <p:cNvSpPr/>
            <p:nvPr/>
          </p:nvSpPr>
          <p:spPr>
            <a:xfrm>
              <a:off x="1780310" y="843455"/>
              <a:ext cx="8789276" cy="640736"/>
            </a:xfrm>
            <a:prstGeom prst="rect">
              <a:avLst/>
            </a:prstGeom>
            <a:noFill/>
            <a:ln w="28575">
              <a:solidFill>
                <a:srgbClr val="9CB9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全面</a:t>
              </a:r>
              <a:r>
                <a:rPr lang="zh-CN" altLang="zh-CN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实现</a:t>
              </a:r>
              <a:r>
                <a:rPr lang="en-US" altLang="zh-CN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6G</a:t>
              </a:r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低功耗超宽带超线性空口</a:t>
              </a:r>
              <a:r>
                <a:rPr lang="en-US" altLang="zh-CN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AI</a:t>
              </a:r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503050405090304" pitchFamily="18" charset="0"/>
                </a:rPr>
                <a:t>终端关键技术及应用落地</a:t>
              </a:r>
              <a:endParaRPr lang="zh-CN" altLang="en-US" sz="2000" b="1" kern="100" dirty="0">
                <a:solidFill>
                  <a:schemeClr val="tx1"/>
                </a:solidFill>
                <a:latin typeface="+mn-ea"/>
                <a:cs typeface="Times New Roman" panose="02020503050405090304" pitchFamily="18" charset="0"/>
                <a:sym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92315" y="932990"/>
              <a:ext cx="141577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43A8"/>
                  </a:solidFill>
                </a:rPr>
                <a:t>总体目标</a:t>
              </a:r>
              <a:endParaRPr lang="zh-CN" altLang="en-US" sz="2400" b="1" dirty="0">
                <a:solidFill>
                  <a:srgbClr val="0043A8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6711" y="1765379"/>
            <a:ext cx="11318578" cy="3233950"/>
            <a:chOff x="500515" y="1696372"/>
            <a:chExt cx="11318578" cy="3233950"/>
          </a:xfrm>
        </p:grpSpPr>
        <p:grpSp>
          <p:nvGrpSpPr>
            <p:cNvPr id="3" name="组合 2"/>
            <p:cNvGrpSpPr/>
            <p:nvPr/>
          </p:nvGrpSpPr>
          <p:grpSpPr>
            <a:xfrm>
              <a:off x="8185004" y="1696373"/>
              <a:ext cx="3634089" cy="3233373"/>
              <a:chOff x="8185004" y="1696373"/>
              <a:chExt cx="3634089" cy="3233373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8185004" y="1696373"/>
                <a:ext cx="3634089" cy="3233373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: 圆角 131"/>
              <p:cNvSpPr/>
              <p:nvPr/>
            </p:nvSpPr>
            <p:spPr>
              <a:xfrm>
                <a:off x="9200910" y="4328846"/>
                <a:ext cx="1602277" cy="441491"/>
              </a:xfrm>
              <a:prstGeom prst="roundRect">
                <a:avLst/>
              </a:prstGeom>
              <a:solidFill>
                <a:srgbClr val="0043A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</a:rPr>
                  <a:t>端侧部署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箭头: 上 140"/>
              <p:cNvSpPr/>
              <p:nvPr/>
            </p:nvSpPr>
            <p:spPr>
              <a:xfrm>
                <a:off x="9779282" y="3936786"/>
                <a:ext cx="445533" cy="295812"/>
              </a:xfrm>
              <a:prstGeom prst="upArrow">
                <a:avLst/>
              </a:prstGeom>
              <a:solidFill>
                <a:srgbClr val="00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8267484" y="1771286"/>
                <a:ext cx="3454420" cy="2109434"/>
                <a:chOff x="8267484" y="1771286"/>
                <a:chExt cx="3454420" cy="2109434"/>
              </a:xfrm>
            </p:grpSpPr>
            <p:sp>
              <p:nvSpPr>
                <p:cNvPr id="135" name="矩形: 圆角 134"/>
                <p:cNvSpPr/>
                <p:nvPr/>
              </p:nvSpPr>
              <p:spPr>
                <a:xfrm>
                  <a:off x="8447483" y="3400972"/>
                  <a:ext cx="3109130" cy="479748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800" b="1" dirty="0">
                      <a:solidFill>
                        <a:schemeClr val="tx1"/>
                      </a:solidFill>
                    </a:rPr>
                    <a:t>NPU</a:t>
                  </a:r>
                  <a:r>
                    <a:rPr lang="zh-CN" altLang="en-US" sz="1800" b="1" dirty="0">
                      <a:solidFill>
                        <a:schemeClr val="tx1"/>
                      </a:solidFill>
                    </a:rPr>
                    <a:t>全链路技术</a:t>
                  </a:r>
                  <a:endParaRPr lang="en-US" altLang="zh-CN" sz="1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矩形: 圆角 62"/>
                <p:cNvSpPr/>
                <p:nvPr/>
              </p:nvSpPr>
              <p:spPr>
                <a:xfrm>
                  <a:off x="8267484" y="2235434"/>
                  <a:ext cx="3454420" cy="377411"/>
                </a:xfrm>
                <a:prstGeom prst="roundRect">
                  <a:avLst/>
                </a:prstGeom>
                <a:noFill/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2" rtlCol="0" anchor="ctr"/>
                <a:lstStyle/>
                <a:p>
                  <a:pPr algn="ctr"/>
                  <a:endParaRPr lang="zh-CN" altLang="en-US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矩形: 圆角 68"/>
                <p:cNvSpPr/>
                <p:nvPr/>
              </p:nvSpPr>
              <p:spPr>
                <a:xfrm>
                  <a:off x="8546912" y="1771286"/>
                  <a:ext cx="2910273" cy="1597570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高能效比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空口通用性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端到端</a:t>
                  </a:r>
                  <a:endParaRPr lang="zh-CN" altLang="en-US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</p:txBody>
            </p:sp>
            <p:grpSp>
              <p:nvGrpSpPr>
                <p:cNvPr id="62" name="组合 61"/>
                <p:cNvGrpSpPr/>
                <p:nvPr/>
              </p:nvGrpSpPr>
              <p:grpSpPr>
                <a:xfrm>
                  <a:off x="8338757" y="2188917"/>
                  <a:ext cx="3383147" cy="385441"/>
                  <a:chOff x="8320205" y="2381426"/>
                  <a:chExt cx="3383147" cy="385441"/>
                </a:xfrm>
              </p:grpSpPr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8320205" y="2381426"/>
                    <a:ext cx="1612684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性能（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P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en-US" altLang="zh-CN" sz="14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endParaRPr>
                  </a:p>
                </p:txBody>
              </p:sp>
              <p:sp>
                <p:nvSpPr>
                  <p:cNvPr id="68" name="文本框 67"/>
                  <p:cNvSpPr txBox="1"/>
                  <p:nvPr/>
                </p:nvSpPr>
                <p:spPr>
                  <a:xfrm>
                    <a:off x="10503701" y="2389456"/>
                    <a:ext cx="1199651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面积（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A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70" name="文本框 69"/>
                  <p:cNvSpPr txBox="1"/>
                  <p:nvPr/>
                </p:nvSpPr>
                <p:spPr>
                  <a:xfrm>
                    <a:off x="9422064" y="2389456"/>
                    <a:ext cx="1440000" cy="377411"/>
                  </a:xfrm>
                  <a:prstGeom prst="rect">
                    <a:avLst/>
                  </a:prstGeom>
                  <a:noFill/>
                </p:spPr>
                <p:txBody>
                  <a:bodyPr wrap="square" numCol="1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功耗（</a:t>
                    </a:r>
                    <a:r>
                      <a:rPr lang="en-US" altLang="zh-CN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P</a:t>
                    </a:r>
                    <a:r>
                      <a:rPr lang="zh-CN" altLang="en-US" sz="1400" kern="100" dirty="0">
                        <a:solidFill>
                          <a:schemeClr val="tx1"/>
                        </a:solidFill>
                        <a:latin typeface="+mn-ea"/>
                        <a:cs typeface="Times New Roman" panose="02020503050405090304" pitchFamily="18" charset="0"/>
                      </a:rPr>
                      <a:t>）</a:t>
                    </a:r>
                    <a:endParaRPr lang="en-US" altLang="zh-CN" sz="14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endParaRPr>
                  </a:p>
                </p:txBody>
              </p:sp>
            </p:grpSp>
          </p:grpSp>
        </p:grpSp>
        <p:grpSp>
          <p:nvGrpSpPr>
            <p:cNvPr id="15" name="组合 14"/>
            <p:cNvGrpSpPr/>
            <p:nvPr/>
          </p:nvGrpSpPr>
          <p:grpSpPr>
            <a:xfrm>
              <a:off x="500515" y="1696372"/>
              <a:ext cx="3634089" cy="3233950"/>
              <a:chOff x="500515" y="1696372"/>
              <a:chExt cx="3634089" cy="323395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00515" y="1696372"/>
                <a:ext cx="3634089" cy="3233950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787057" y="1889380"/>
                <a:ext cx="3231923" cy="1995983"/>
                <a:chOff x="787057" y="1889380"/>
                <a:chExt cx="3231923" cy="1995983"/>
              </a:xfrm>
            </p:grpSpPr>
            <p:sp>
              <p:nvSpPr>
                <p:cNvPr id="65" name="矩形: 圆角 64"/>
                <p:cNvSpPr/>
                <p:nvPr/>
              </p:nvSpPr>
              <p:spPr>
                <a:xfrm>
                  <a:off x="833810" y="3127049"/>
                  <a:ext cx="1343062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射频前端收发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矩形: 圆角 75"/>
                <p:cNvSpPr/>
                <p:nvPr/>
              </p:nvSpPr>
              <p:spPr>
                <a:xfrm>
                  <a:off x="787057" y="1889380"/>
                  <a:ext cx="1436569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接收天线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微波射频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高速采样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66" name="矩形: 圆角 65"/>
                <p:cNvSpPr/>
                <p:nvPr/>
              </p:nvSpPr>
              <p:spPr>
                <a:xfrm>
                  <a:off x="2493724" y="3126057"/>
                  <a:ext cx="1272105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基带信号处理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矩形: 圆角 85"/>
                <p:cNvSpPr/>
                <p:nvPr/>
              </p:nvSpPr>
              <p:spPr>
                <a:xfrm>
                  <a:off x="2411491" y="1889380"/>
                  <a:ext cx="1607489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en-US" altLang="zh-CN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PAPR</a:t>
                  </a: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抑制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预失真处理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 algn="ctr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非线性均衡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514644" y="3941817"/>
                <a:ext cx="1605830" cy="829096"/>
                <a:chOff x="1506948" y="4332799"/>
                <a:chExt cx="1605830" cy="829096"/>
              </a:xfrm>
            </p:grpSpPr>
            <p:sp>
              <p:nvSpPr>
                <p:cNvPr id="172" name="矩形: 圆角 171"/>
                <p:cNvSpPr/>
                <p:nvPr/>
              </p:nvSpPr>
              <p:spPr>
                <a:xfrm>
                  <a:off x="1508725" y="4720404"/>
                  <a:ext cx="1602277" cy="441491"/>
                </a:xfrm>
                <a:prstGeom prst="roundRect">
                  <a:avLst/>
                </a:prstGeom>
                <a:solidFill>
                  <a:srgbClr val="0043A8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b="1" dirty="0">
                      <a:solidFill>
                        <a:schemeClr val="bg1"/>
                      </a:solidFill>
                    </a:rPr>
                    <a:t>数据收发</a:t>
                  </a:r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1506948" y="4332799"/>
                  <a:ext cx="1605830" cy="295812"/>
                  <a:chOff x="1506948" y="4332799"/>
                  <a:chExt cx="1605830" cy="295812"/>
                </a:xfrm>
              </p:grpSpPr>
              <p:sp>
                <p:nvSpPr>
                  <p:cNvPr id="90" name="箭头: 上 89"/>
                  <p:cNvSpPr/>
                  <p:nvPr/>
                </p:nvSpPr>
                <p:spPr>
                  <a:xfrm>
                    <a:off x="1506948" y="4332799"/>
                    <a:ext cx="445533" cy="295812"/>
                  </a:xfrm>
                  <a:prstGeom prst="upArrow">
                    <a:avLst/>
                  </a:prstGeom>
                  <a:solidFill>
                    <a:srgbClr val="0043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箭头: 上 91"/>
                  <p:cNvSpPr/>
                  <p:nvPr/>
                </p:nvSpPr>
                <p:spPr>
                  <a:xfrm>
                    <a:off x="2667245" y="4332799"/>
                    <a:ext cx="445533" cy="295812"/>
                  </a:xfrm>
                  <a:prstGeom prst="upArrow">
                    <a:avLst/>
                  </a:prstGeom>
                  <a:solidFill>
                    <a:srgbClr val="0043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6" name="组合 15"/>
            <p:cNvGrpSpPr/>
            <p:nvPr/>
          </p:nvGrpSpPr>
          <p:grpSpPr>
            <a:xfrm>
              <a:off x="4317240" y="1696372"/>
              <a:ext cx="3659609" cy="3233949"/>
              <a:chOff x="4317240" y="1696372"/>
              <a:chExt cx="3659609" cy="3233949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4342760" y="1696372"/>
                <a:ext cx="3634089" cy="3233949"/>
              </a:xfrm>
              <a:prstGeom prst="rect">
                <a:avLst/>
              </a:prstGeom>
              <a:noFill/>
              <a:ln w="28575">
                <a:solidFill>
                  <a:srgbClr val="0043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: 圆角 66"/>
              <p:cNvSpPr/>
              <p:nvPr/>
            </p:nvSpPr>
            <p:spPr>
              <a:xfrm>
                <a:off x="5358666" y="4329421"/>
                <a:ext cx="1602277" cy="441491"/>
              </a:xfrm>
              <a:prstGeom prst="roundRect">
                <a:avLst/>
              </a:prstGeom>
              <a:solidFill>
                <a:srgbClr val="0043A8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</a:rPr>
                  <a:t>AI</a:t>
                </a:r>
                <a:r>
                  <a:rPr lang="zh-CN" altLang="en-US" sz="2000" b="1" dirty="0">
                    <a:solidFill>
                      <a:schemeClr val="bg1"/>
                    </a:solidFill>
                  </a:rPr>
                  <a:t>模型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4317240" y="1880684"/>
                <a:ext cx="3399848" cy="2000611"/>
                <a:chOff x="4317240" y="1880684"/>
                <a:chExt cx="3399848" cy="2000611"/>
              </a:xfrm>
            </p:grpSpPr>
            <p:sp>
              <p:nvSpPr>
                <p:cNvPr id="119" name="矩形: 圆角 118"/>
                <p:cNvSpPr/>
                <p:nvPr/>
              </p:nvSpPr>
              <p:spPr>
                <a:xfrm>
                  <a:off x="4593391" y="3122981"/>
                  <a:ext cx="1343062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空口</a:t>
                  </a:r>
                  <a:r>
                    <a:rPr lang="en-US" altLang="zh-CN" b="1" dirty="0">
                      <a:solidFill>
                        <a:schemeClr val="tx1"/>
                      </a:solidFill>
                    </a:rPr>
                    <a:t>AI</a:t>
                  </a:r>
                  <a:endParaRPr lang="en-US" altLang="zh-CN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模型设计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矩形: 圆角 120"/>
                <p:cNvSpPr/>
                <p:nvPr/>
              </p:nvSpPr>
              <p:spPr>
                <a:xfrm>
                  <a:off x="4317240" y="1889380"/>
                  <a:ext cx="1830563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数据集构建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深度学习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通信大模型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24" name="矩形: 圆角 123"/>
                <p:cNvSpPr/>
                <p:nvPr/>
              </p:nvSpPr>
              <p:spPr>
                <a:xfrm>
                  <a:off x="6379062" y="3121989"/>
                  <a:ext cx="1249974" cy="758314"/>
                </a:xfrm>
                <a:prstGeom prst="roundRect">
                  <a:avLst/>
                </a:prstGeom>
                <a:solidFill>
                  <a:srgbClr val="E2EDF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模型</a:t>
                  </a:r>
                  <a:endParaRPr lang="en-US" altLang="zh-CN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</a:rPr>
                    <a:t>轻量化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矩形: 圆角 124"/>
                <p:cNvSpPr/>
                <p:nvPr/>
              </p:nvSpPr>
              <p:spPr>
                <a:xfrm>
                  <a:off x="6190454" y="1880684"/>
                  <a:ext cx="1526634" cy="1056993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模型量化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稀疏剪枝</a:t>
                  </a:r>
                  <a:endParaRPr lang="en-US" altLang="zh-CN" sz="1600" kern="100" dirty="0">
                    <a:solidFill>
                      <a:schemeClr val="tx1"/>
                    </a:solidFill>
                    <a:latin typeface="+mn-ea"/>
                    <a:cs typeface="Times New Roman" panose="0202050305040509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zh-CN" altLang="en-US" sz="1600" kern="100" dirty="0">
                      <a:solidFill>
                        <a:schemeClr val="tx1"/>
                      </a:solidFill>
                      <a:latin typeface="+mn-ea"/>
                      <a:cs typeface="Times New Roman" panose="02020503050405090304" pitchFamily="18" charset="0"/>
                    </a:rPr>
                    <a:t>低秩分解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5358666" y="3937749"/>
                <a:ext cx="1602277" cy="295812"/>
                <a:chOff x="5358665" y="4328731"/>
                <a:chExt cx="1602277" cy="295812"/>
              </a:xfrm>
            </p:grpSpPr>
            <p:sp>
              <p:nvSpPr>
                <p:cNvPr id="127" name="箭头: 上 126"/>
                <p:cNvSpPr/>
                <p:nvPr/>
              </p:nvSpPr>
              <p:spPr>
                <a:xfrm>
                  <a:off x="5358665" y="4328731"/>
                  <a:ext cx="445533" cy="295812"/>
                </a:xfrm>
                <a:prstGeom prst="upArrow">
                  <a:avLst/>
                </a:prstGeom>
                <a:solidFill>
                  <a:srgbClr val="0043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箭头: 上 127"/>
                <p:cNvSpPr/>
                <p:nvPr/>
              </p:nvSpPr>
              <p:spPr>
                <a:xfrm>
                  <a:off x="6515409" y="4328731"/>
                  <a:ext cx="445533" cy="295812"/>
                </a:xfrm>
                <a:prstGeom prst="upArrow">
                  <a:avLst/>
                </a:prstGeom>
                <a:solidFill>
                  <a:srgbClr val="0043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3355625" y="4238084"/>
              <a:ext cx="1740594" cy="355829"/>
              <a:chOff x="3355625" y="4238084"/>
              <a:chExt cx="1740594" cy="355829"/>
            </a:xfrm>
          </p:grpSpPr>
          <p:sp>
            <p:nvSpPr>
              <p:cNvPr id="147" name="文本框 146"/>
              <p:cNvSpPr txBox="1"/>
              <p:nvPr/>
            </p:nvSpPr>
            <p:spPr>
              <a:xfrm>
                <a:off x="3355625" y="4238084"/>
                <a:ext cx="155832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信号处理</a:t>
                </a:r>
                <a:endParaRPr lang="en-US" altLang="zh-CN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8" name="直接箭头连接符 147"/>
              <p:cNvCxnSpPr/>
              <p:nvPr/>
            </p:nvCxnSpPr>
            <p:spPr>
              <a:xfrm>
                <a:off x="3375369" y="4593913"/>
                <a:ext cx="1720850" cy="0"/>
              </a:xfrm>
              <a:prstGeom prst="straightConnector1">
                <a:avLst/>
              </a:prstGeom>
              <a:solidFill>
                <a:schemeClr val="bg1"/>
              </a:solidFill>
              <a:ln w="57150">
                <a:solidFill>
                  <a:srgbClr val="0043A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7223390" y="4268829"/>
              <a:ext cx="1740594" cy="355829"/>
              <a:chOff x="7223390" y="4268829"/>
              <a:chExt cx="1740594" cy="355829"/>
            </a:xfrm>
          </p:grpSpPr>
          <p:cxnSp>
            <p:nvCxnSpPr>
              <p:cNvPr id="151" name="直接箭头连接符 150"/>
              <p:cNvCxnSpPr/>
              <p:nvPr/>
            </p:nvCxnSpPr>
            <p:spPr>
              <a:xfrm>
                <a:off x="7243134" y="4624658"/>
                <a:ext cx="1720850" cy="0"/>
              </a:xfrm>
              <a:prstGeom prst="straightConnector1">
                <a:avLst/>
              </a:prstGeom>
              <a:solidFill>
                <a:schemeClr val="bg1"/>
              </a:solidFill>
              <a:ln w="57150">
                <a:solidFill>
                  <a:srgbClr val="0043A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本框 149"/>
              <p:cNvSpPr txBox="1"/>
              <p:nvPr/>
            </p:nvSpPr>
            <p:spPr>
              <a:xfrm>
                <a:off x="7223390" y="4268829"/>
                <a:ext cx="155832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软硬协同</a:t>
                </a:r>
                <a:endParaRPr lang="en-US" altLang="zh-CN" sz="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36712" y="5468807"/>
            <a:ext cx="11318577" cy="1196956"/>
            <a:chOff x="500516" y="5468807"/>
            <a:chExt cx="11318577" cy="1196956"/>
          </a:xfrm>
        </p:grpSpPr>
        <p:sp>
          <p:nvSpPr>
            <p:cNvPr id="152" name="矩形: 圆角 151"/>
            <p:cNvSpPr/>
            <p:nvPr/>
          </p:nvSpPr>
          <p:spPr>
            <a:xfrm>
              <a:off x="500516" y="5468807"/>
              <a:ext cx="11318577" cy="1196956"/>
            </a:xfrm>
            <a:prstGeom prst="roundRect">
              <a:avLst/>
            </a:prstGeom>
            <a:noFill/>
            <a:ln w="28575">
              <a:solidFill>
                <a:srgbClr val="004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/>
          </p:nvSpPr>
          <p:spPr>
            <a:xfrm>
              <a:off x="1411223" y="6148652"/>
              <a:ext cx="2607757" cy="434700"/>
            </a:xfrm>
            <a:prstGeom prst="roundRect">
              <a:avLst/>
            </a:prstGeom>
            <a:solidFill>
              <a:srgbClr val="E2EDF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终端模组原理样机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1" name="矩形: 圆角 80"/>
          <p:cNvSpPr/>
          <p:nvPr/>
        </p:nvSpPr>
        <p:spPr>
          <a:xfrm>
            <a:off x="5201118" y="5598320"/>
            <a:ext cx="1602277" cy="441491"/>
          </a:xfrm>
          <a:prstGeom prst="roundRect">
            <a:avLst/>
          </a:prstGeom>
          <a:solidFill>
            <a:srgbClr val="0043A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原型验证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2" name="矩形: 圆角 81"/>
          <p:cNvSpPr/>
          <p:nvPr/>
        </p:nvSpPr>
        <p:spPr>
          <a:xfrm>
            <a:off x="8013357" y="6148652"/>
            <a:ext cx="2789596" cy="434700"/>
          </a:xfrm>
          <a:prstGeom prst="roundRect">
            <a:avLst/>
          </a:prstGeom>
          <a:solidFill>
            <a:srgbClr val="E2EDF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空口</a:t>
            </a:r>
            <a:r>
              <a:rPr lang="en-US" altLang="zh-CN" b="1" dirty="0">
                <a:solidFill>
                  <a:schemeClr val="tx1"/>
                </a:solidFill>
              </a:rPr>
              <a:t>AI</a:t>
            </a:r>
            <a:r>
              <a:rPr lang="zh-CN" altLang="en-US" b="1" dirty="0">
                <a:solidFill>
                  <a:schemeClr val="tx1"/>
                </a:solidFill>
              </a:rPr>
              <a:t>全生命周期管理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1" name="矩形: 圆角 70"/>
          <p:cNvSpPr/>
          <p:nvPr/>
        </p:nvSpPr>
        <p:spPr>
          <a:xfrm>
            <a:off x="4680388" y="6148652"/>
            <a:ext cx="2607757" cy="434700"/>
          </a:xfrm>
          <a:prstGeom prst="roundRect">
            <a:avLst/>
          </a:prstGeom>
          <a:solidFill>
            <a:srgbClr val="E2EDF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空口</a:t>
            </a:r>
            <a:r>
              <a:rPr lang="en-US" altLang="zh-CN" b="1" dirty="0">
                <a:solidFill>
                  <a:schemeClr val="tx1"/>
                </a:solidFill>
              </a:rPr>
              <a:t>AI</a:t>
            </a:r>
            <a:r>
              <a:rPr lang="zh-CN" altLang="en-US" b="1" dirty="0">
                <a:solidFill>
                  <a:schemeClr val="tx1"/>
                </a:solidFill>
              </a:rPr>
              <a:t>场景搭建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2" name="流程图: 接点 71"/>
          <p:cNvSpPr>
            <a:spLocks noChangeAspect="1"/>
          </p:cNvSpPr>
          <p:nvPr/>
        </p:nvSpPr>
        <p:spPr>
          <a:xfrm>
            <a:off x="1259857" y="4437702"/>
            <a:ext cx="360000" cy="3600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75" name="流程图: 接点 74"/>
          <p:cNvSpPr>
            <a:spLocks noChangeAspect="1"/>
          </p:cNvSpPr>
          <p:nvPr/>
        </p:nvSpPr>
        <p:spPr>
          <a:xfrm>
            <a:off x="5100742" y="4441840"/>
            <a:ext cx="360000" cy="3600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77" name="流程图: 接点 76"/>
          <p:cNvSpPr>
            <a:spLocks noChangeAspect="1"/>
          </p:cNvSpPr>
          <p:nvPr/>
        </p:nvSpPr>
        <p:spPr>
          <a:xfrm>
            <a:off x="8959374" y="4449572"/>
            <a:ext cx="360000" cy="3600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78" name="流程图: 接点 77"/>
          <p:cNvSpPr>
            <a:spLocks noChangeAspect="1"/>
          </p:cNvSpPr>
          <p:nvPr/>
        </p:nvSpPr>
        <p:spPr>
          <a:xfrm>
            <a:off x="4988717" y="5669220"/>
            <a:ext cx="360000" cy="327627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9"/>
  <p:tag name="KSO_WM_TEMPLATE_CATEGORY" val="custom"/>
  <p:tag name="KSO_WM_TEMPLATE_INDEX" val="20233354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354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354"/>
  <p:tag name="KSO_WM_TEMPLATE_THUMBS_INDEX" val="1、9"/>
</p:tagLst>
</file>

<file path=ppt/tags/tag1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6787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787"/>
  <p:tag name="KSO_WM_TEMPLATE_CATEGORY" val="custom"/>
  <p:tag name="KSO_WM_UNIT_PRESET_TEXT_INDEX" val="0"/>
  <p:tag name="KSO_WM_UNIT_PRESET_TEXT_LEN" val="0"/>
  <p:tag name="KSO_WM_UNIT_TEXT_FILL_FORE_SCHEMECOLOR_INDEX" val="5"/>
  <p:tag name="KSO_WM_UNIT_USESOURCEFORMAT_APPLY" val="1"/>
</p:tagLst>
</file>

<file path=ppt/tags/tag13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6787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787"/>
  <p:tag name="KSO_WM_TEMPLATE_CATEGORY" val="custom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YPE" val="l_h_i"/>
  <p:tag name="KSO_WM_UNIT_SUBTYPE" val="d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1.xml><?xml version="1.0" encoding="utf-8"?>
<p:tagLst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UNIT_TYPE" val="l_h_i"/>
  <p:tag name="KSO_WM_UNIT_SUBTYPE" val="d"/>
  <p:tag name="KSO_WM_UNIT_INDEX" val="1_2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3.xml><?xml version="1.0" encoding="utf-8"?>
<p:tagLst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UNIT_TYPE" val="l_h_i"/>
  <p:tag name="KSO_WM_UNIT_SUBTYPE" val="d"/>
  <p:tag name="KSO_WM_UNIT_INDEX" val="1_3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5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TYPE" val="l_h_i"/>
  <p:tag name="KSO_WM_UNIT_SUBTYPE" val="d"/>
  <p:tag name="KSO_WM_UNIT_INDEX" val="1_4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0.57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USESOURCEFORMAT_APPLY" val="1"/>
</p:tagLst>
</file>

<file path=ppt/tags/tag147.xml><?xml version="1.0" encoding="utf-8"?>
<p:tagLst xmlns:p="http://schemas.openxmlformats.org/presentationml/2006/main">
  <p:tag name="KSO_WM_UNIT_TYPE" val="l_h_f"/>
  <p:tag name="KSO_WM_UNIT_INDEX" val="1_5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787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787"/>
  <p:tag name="KSO_WM_TEMPLATE_CATEGORY" val="custom"/>
  <p:tag name="KSO_WM_UNIT_SUBTYPE" val="a"/>
  <p:tag name="KSO_WM_UNIT_PRESET_TEXT" val="单击添加目录项标题"/>
  <p:tag name="KSO_WM_UNIT_TEXT_TYPE" val="1"/>
  <p:tag name="KSO_WM_DIAGRAM_MAX_ITEMCNT" val="6"/>
  <p:tag name="KSO_WM_DIAGRAM_MIN_ITEMCNT" val="2"/>
  <p:tag name="KSO_WM_DIAGRAM_VIRTUALLY_FRAME" val="{&quot;height&quot;:467.75007874015756,&quot;left&quot;:394.3999877929688,&quot;top&quot;:23.424960629921248,&quot;width&quot;:757.5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6787"/>
  <p:tag name="KSO_WM_TEMPLATE_CATEGORY" val="custom"/>
  <p:tag name="KSO_WM_SLIDE_INDEX" val="4"/>
  <p:tag name="KSO_WM_SLIDE_ID" val="custom20236787_4"/>
  <p:tag name="KSO_WM_TEMPLATE_MASTER_TYPE" val="0"/>
  <p:tag name="KSO_WM_SLIDE_LAYOUT" val="a_l"/>
  <p:tag name="KSO_WM_SLIDE_LAYOUT_CNT" val="1_1"/>
  <p:tag name="KSO_WM_SLIDE_DIAGTYPE" val="l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762_2*l_h_i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762_2*l_h_i*1_3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8762_2*l_h_a*1_3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VALUE" val="9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2.xml><?xml version="1.0" encoding="utf-8"?>
<p:tagLst xmlns:p="http://schemas.openxmlformats.org/presentationml/2006/main">
  <p:tag name="KSO_WM_UNIT_SUBTYPE" val="a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762_2*l_h_f*1_3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PRESET_TEXT" val="单击此处添加文本具体内容，简明扼要地阐述您的观点，以便观者准确地理解您传达的思想。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28762_2*l_h_i*1_3_2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27"/>
  <p:tag name="KSO_WM_UNIT_TEXT_FILL_FORE_SCHEMECOLOR_INDEX_2_TRANS" val="0"/>
  <p:tag name="KSO_WM_UNIT_USESOURCEFORMAT_APPLY" val="1"/>
  <p:tag name="KSO_WM_UNIT_TEXT_FILL_FORE_SCHEMECOLOR_INDEX" val="14"/>
  <p:tag name="KSO_WM_DIAGRAM_VIRTUALLY_FRAME" val="{&quot;height&quot;:392.45850393700783,&quot;left&quot;:28.2,&quot;top&quot;:66.6,&quot;width&quot;:903.05}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8762_2*l_h_a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VALUE" val="9"/>
  <p:tag name="KSO_WM_UNIT_PRESET_TEXT" val="单击添加标题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</p:tagLst>
</file>

<file path=ppt/tags/tag155.xml><?xml version="1.0" encoding="utf-8"?>
<p:tagLst xmlns:p="http://schemas.openxmlformats.org/presentationml/2006/main">
  <p:tag name="KSO_WM_UNIT_SUBTYPE" val="a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762_2*l_h_f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PRESET_TEXT" val="单击此处添加文本具体内容，简明扼要地阐述您的观点，以便观者准确地理解您传达的思想。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92.45850393700783,&quot;left&quot;:28.2,&quot;top&quot;:66.6,&quot;width&quot;:903.05}"/>
  <p:tag name="WPP_GENERATETEXT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28762_2*l_h_i*1_1_2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27"/>
  <p:tag name="KSO_WM_UNIT_TEXT_FILL_FORE_SCHEMECOLOR_INDEX_2_TRANS" val="0"/>
  <p:tag name="KSO_WM_UNIT_USESOURCEFORMAT_APPLY" val="1"/>
  <p:tag name="KSO_WM_UNIT_TEXT_FILL_FORE_SCHEMECOLOR_INDEX" val="14"/>
  <p:tag name="KSO_WM_DIAGRAM_VIRTUALLY_FRAME" val="{&quot;height&quot;:392.45850393700783,&quot;left&quot;:28.2,&quot;top&quot;:66.6,&quot;width&quot;:903.05}"/>
</p:tagLst>
</file>

<file path=ppt/tags/tag157.xml><?xml version="1.0" encoding="utf-8"?>
<p:tagLst xmlns:p="http://schemas.openxmlformats.org/presentationml/2006/main">
  <p:tag name="KSO_WM_UNIT_FILL_FORE_SCHEMECOLOR_INDEX_BRIGHTNESS" val="-0.1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TYPE" val="i"/>
  <p:tag name="KSO_WM_DECORATE_TYPE" val="i_bg"/>
  <p:tag name="KSO_WM_UNIT_INDEX" val="2"/>
  <p:tag name="KSO_WM_BEAUTIFY_FLAG" val="#wm#"/>
  <p:tag name="KSO_WM_TAG_VERSION" val="3.0"/>
  <p:tag name="KSO_WM_TEMPLATE_INDEX" val="837"/>
  <p:tag name="KSO_WM_TEMPLATE_CATEGORY" val="custom"/>
  <p:tag name="KSO_WM_UNIT_ID" val="custom837_4*i*2"/>
  <p:tag name="KSO_WM_UNIT_LAYERLEVEL" val="1"/>
</p:tagLst>
</file>

<file path=ppt/tags/tag1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837"/>
  <p:tag name="KSO_WM_TEMPLATE_CATEGORY" val="custom"/>
  <p:tag name="KSO_WM_UNIT_ID" val="custom837_4*a*1"/>
  <p:tag name="KSO_WM_UNIT_LAYERLEVEL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ID" val="diagram20229659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9659"/>
  <p:tag name="KSO_WM_SLIDE_TYPE" val="text"/>
  <p:tag name="KSO_WM_SLIDE_SUBTYPE" val="picTxt"/>
  <p:tag name="KSO_WM_SLIDE_SIZE" val="864*396"/>
  <p:tag name="KSO_WM_SLIDE_POSITION" val="48*48"/>
  <p:tag name="KSO_WM_SLIDE_LAYOUT" val="a_d"/>
  <p:tag name="KSO_WM_SLIDE_LAYOUT_CNT" val="1_1"/>
  <p:tag name="KSO_WM_SPECIAL_SOURCE" val="bdnull"/>
  <p:tag name="KSO_WM_DIAGRAM_GROUP_CODE" val="l1-1"/>
  <p:tag name="KSO_WM_SLIDE_DIAGTYPE" val="l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2-12-15T17:38:14&quot;,&quot;maxSize&quot;:{&quot;size1&quot;:31.1},&quot;minSize&quot;:{&quot;size1&quot;:17.8},&quot;normalSize&quot;:{&quot;size1&quot;:17.8},&quot;subLayout&quot;:[{&quot;id&quot;:&quot;2022-12-15T17:38:14&quot;,&quot;margin&quot;:{&quot;bottom&quot;:0,&quot;left&quot;:1.6929999589920044,&quot;right&quot;:1.6929999589920044,&quot;top&quot;:1.6929999589920044},&quot;type&quot;:0},{&quot;id&quot;:&quot;2022-12-15T17:38:14&quot;,&quot;margin&quot;:{&quot;bottom&quot;:0.847000002861023,&quot;left&quot;:0.847000002861023,&quot;right&quot;:0.847000002861023,&quot;top&quot;:0.847000002861023},&quot;type&quot;:0}],&quot;type&quot;:0}"/>
  <p:tag name="KSO_WM_SLIDE_BACKGROUND" val="[&quot;general&quot;]"/>
  <p:tag name="KSO_WM_SLIDE_RATIO" val="1.777778"/>
  <p:tag name="KSO_WM_SLIDE_CAN_ADD_NAVIGATION" val="1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736496b0653343f1bfd4c6dc9c47e1b4&quot;,&quot;fill_align&quot;:&quot;lt&quot;,&quot;chip_types&quot;:[&quot;text&quot;]}],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false,&quot;picture_toward&quot;:0,&quot;picture_dockside&quot;:[],&quot;fill_id&quot;:&quot;fbc1d1c81b9c4bca8f09873cfc4ac6db&quot;,&quot;fill_align&quot;:&quot;cm&quot;,&quot;chip_types&quot;:[&quot;text&quot;,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picture&quot;]}],[{&quot;text_align&quot;:&quot;lm&quot;,&quot;text_direction&quot;:&quot;horizontal&quot;,&quot;support_big_font&quot;:false,&quot;picture_toward&quot;:0,&quot;picture_dockside&quot;:[],&quot;fill_id&quot;:&quot;fbc1d1c81b9c4bca8f09873cfc4ac6db&quot;,&quot;fill_align&quot;:&quot;lm&quot;,&quot;chip_types&quot;:[&quot;text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picture&quot;]}],[{&quot;text_align&quot;:&quot;lm&quot;,&quot;text_direction&quot;:&quot;horizontal&quot;,&quot;support_big_font&quot;:false,&quot;picture_toward&quot;:0,&quot;picture_dockside&quot;:[],&quot;fill_id&quot;:&quot;fbc1d1c81b9c4bca8f09873cfc4ac6db&quot;,&quot;fill_align&quot;:&quot;l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diagram&quot;,&quot;text&quot;,&quot;picture&quot;,&quot;chart&quot;,&quot;table&quot;,&quot;video&quot;]}]]"/>
  <p:tag name="KSO_WM_CHIP_GROUPID" val="5f5ee1ca4d6848d78f644aec"/>
  <p:tag name="KSO_WM_CHIP_XID" val="5f696419553136823a5e6172"/>
  <p:tag name="FIXED_XID_TMP" val="5f5ee1ca4d6848d78f644aec"/>
  <p:tag name="KSO_WM_CHIP_DECFILLPROP" val="[]"/>
  <p:tag name="KSO_WM_SLIDE_BK_DARK_LIGHT" val="2"/>
  <p:tag name="KSO_WM_SLIDE_BACKGROUND_TYPE" val="general"/>
  <p:tag name="KSO_WM_SLIDE_SUPPORT_FEATURE_TYPE" val="3"/>
  <p:tag name="KSO_WM_TEMPLATE_ASSEMBLE_XID" val="639aeb060c9383becde692eb"/>
  <p:tag name="KSO_WM_TEMPLATE_ASSEMBLE_GROUPID" val="639aeb060c9383becde692eb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62.xml><?xml version="1.0" encoding="utf-8"?>
<p:tagLst xmlns:p="http://schemas.openxmlformats.org/presentationml/2006/main">
  <p:tag name="KSO_WM_UNIT_TYPE" val="i"/>
  <p:tag name="KSO_WM_DECORATE_TYPE" val="i_bg"/>
  <p:tag name="KSO_WM_UNIT_INDEX" val="2"/>
  <p:tag name="KSO_WM_BEAUTIFY_FLAG" val="#wm#"/>
  <p:tag name="KSO_WM_TAG_VERSION" val="3.0"/>
  <p:tag name="KSO_WM_TEMPLATE_INDEX" val="837"/>
  <p:tag name="KSO_WM_TEMPLATE_CATEGORY" val="custom"/>
  <p:tag name="KSO_WM_UNIT_ID" val="custom837_4*i*2"/>
  <p:tag name="KSO_WM_UNIT_LAYERLEVEL" val="1"/>
</p:tagLst>
</file>

<file path=ppt/tags/tag16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837"/>
  <p:tag name="KSO_WM_TEMPLATE_CATEGORY" val="custom"/>
  <p:tag name="KSO_WM_UNIT_ID" val="custom837_4*a*1"/>
  <p:tag name="KSO_WM_UNIT_LAYERLEVEL" val="1"/>
</p:tagLst>
</file>

<file path=ppt/tags/tag164.xml><?xml version="1.0" encoding="utf-8"?>
<p:tagLst xmlns:p="http://schemas.openxmlformats.org/presentationml/2006/main">
  <p:tag name="KSO_WM_UNIT_FILL_FORE_SCHEMECOLOR_INDEX_BRIGHTNESS" val="-0.1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TYPE" val="i"/>
  <p:tag name="KSO_WM_DECORATE_TYPE" val="i_bg"/>
  <p:tag name="KSO_WM_UNIT_INDEX" val="2"/>
  <p:tag name="KSO_WM_BEAUTIFY_FLAG" val="#wm#"/>
  <p:tag name="KSO_WM_TAG_VERSION" val="3.0"/>
  <p:tag name="KSO_WM_TEMPLATE_INDEX" val="837"/>
  <p:tag name="KSO_WM_TEMPLATE_CATEGORY" val="custom"/>
  <p:tag name="KSO_WM_UNIT_ID" val="custom837_4*i*2"/>
  <p:tag name="KSO_WM_UNIT_LAYERLEVEL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1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d*1_1_1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559*879"/>
  <p:tag name="KSO_WM_DIAGRAM_GROUP_CODE" val="l1-1"/>
  <p:tag name="KSO_WM_UNIT_TYPE" val="l_h_d"/>
  <p:tag name="KSO_WM_UNIT_INDEX" val="1_1_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VCG211290274559**1752061297079_131.1_2ce323d23326-slide-7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84_2*l_h_a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84_2*l_h_i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84_2*l_h_f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2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d*1_2_1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559*879"/>
  <p:tag name="KSO_WM_DIAGRAM_GROUP_CODE" val="l1-1"/>
  <p:tag name="KSO_WM_UNIT_TYPE" val="l_h_d"/>
  <p:tag name="KSO_WM_UNIT_INDEX" val="1_2_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**1752061297079_131.1_2ce323d23326-slide-7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84_2*l_h_a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84_2*l_h_i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84_2*l_h_f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3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84_2*l_h_a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84_2*l_h_i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84_2*l_h_f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8.29998779296875,&quot;left&quot;:54.785364471195315,&quot;top&quot;:105.71996673343683,&quot;width&quot;:851.1322631835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，简明扼要地阐述您的观点。"/>
  <p:tag name="KSO_WM_UNIT_TEXT_FILL_FORE_SCHEMECOLOR_INDEX" val="1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837"/>
  <p:tag name="KSO_WM_TEMPLATE_CATEGORY" val="custom"/>
  <p:tag name="KSO_WM_UNIT_ID" val="custom837_4*a*1"/>
  <p:tag name="KSO_WM_UNIT_LAYERLEVEL" val="1"/>
</p:tagLst>
</file>

<file path=ppt/tags/tag181.xml><?xml version="1.0" encoding="utf-8"?>
<p:tagLst xmlns:p="http://schemas.openxmlformats.org/presentationml/2006/main">
  <p:tag name="KSO_WM_UNIT_FILL_FORE_SCHEMECOLOR_INDEX_BRIGHTNESS" val="-0.1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82.xml><?xml version="1.0" encoding="utf-8"?>
<p:tagLst xmlns:p="http://schemas.openxmlformats.org/presentationml/2006/main">
  <p:tag name="KSO_WM_SLIDE_ID" val="diagram20231784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784"/>
  <p:tag name="KSO_WM_SLIDE_TYPE" val="text"/>
  <p:tag name="KSO_WM_SLIDE_SUBTYPE" val="diag"/>
  <p:tag name="KSO_WM_SLIDE_SIZE" val="851.132*388.3"/>
  <p:tag name="KSO_WM_SLIDE_POSITION" val="54.7968*105.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5&quot;,&quot;maxSize&quot;:{&quot;size1&quot;:22.2},&quot;minSize&quot;:{&quot;size1&quot;:13.5},&quot;normalSize&quot;:{&quot;size1&quot;:13.5},&quot;subLayout&quot;:[{&quot;id&quot;:&quot;2024-10-28T11:20:15&quot;,&quot;margin&quot;:{&quot;bottom&quot;:0.025999998673796654,&quot;left&quot;:2.117000102996826,&quot;right&quot;:1.2699999809265137,&quot;top&quot;:0.4230000376701355},&quot;type&quot;:0},{&quot;id&quot;:&quot;2024-10-28T11:20:15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01.xml><?xml version="1.0" encoding="utf-8"?>
<p:tagLst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3.xml><?xml version="1.0" encoding="utf-8"?>
<p:tagLst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5.xml><?xml version="1.0" encoding="utf-8"?>
<p:tagLst xmlns:p="http://schemas.openxmlformats.org/presentationml/2006/main"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11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23&quot;,&quot;maxSize&quot;:{&quot;size1&quot;:22.2},&quot;minSize&quot;:{&quot;size1&quot;:13.5},&quot;normalSize&quot;:{&quot;size1&quot;:13.5},&quot;subLayout&quot;:[{&quot;id&quot;:&quot;2024-10-28T11:20:23&quot;,&quot;margin&quot;:{&quot;bottom&quot;:0.025999998673796654,&quot;left&quot;:2.117000102996826,&quot;right&quot;:1.2699999809265137,&quot;top&quot;:0.4230000376701355},&quot;type&quot;:0},{&quot;id&quot;:&quot;2024-10-28T11:20:23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12.xml><?xml version="1.0" encoding="utf-8"?>
<p:tagLst xmlns:p="http://schemas.openxmlformats.org/presentationml/2006/main">
  <p:tag name="TABLE_ENDDRAG_ORIGIN_RECT" val="791*432"/>
  <p:tag name="TABLE_ENDDRAG_RECT" val="32*75*791*43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UNIT_LINE_FORE_SCHEMECOLOR_INDEX_BRIGHTNESS" val="0.9"/>
  <p:tag name="KSO_WM_UNIT_LINE_FORE_SCHEMECOLOR_INDEX" val="15"/>
  <p:tag name="KSO_WM_UNIT_LINE_FILL_TYPE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2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7&quot;,&quot;maxSize&quot;:{&quot;size1&quot;:22.2},&quot;minSize&quot;:{&quot;size1&quot;:13.5},&quot;normalSize&quot;:{&quot;size1&quot;:13.5},&quot;subLayout&quot;:[{&quot;id&quot;:&quot;2024-10-28T11:20:17&quot;,&quot;margin&quot;:{&quot;bottom&quot;:0.025999998673796654,&quot;left&quot;:2.117000102996826,&quot;right&quot;:1.2699999809265137,&quot;top&quot;:0.4230000376701355},&quot;type&quot;:0},{&quot;id&quot;:&quot;2024-10-28T11:20:17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D" val="diagram20220059_3"/>
  <p:tag name="KSO_WM_TEMPLATE_SUBCATEGORY" val="25"/>
  <p:tag name="KSO_WM_TEMPLATE_MASTER_TYPE" val="0"/>
  <p:tag name="KSO_WM_TEMPLATE_COLOR_TYPE" val="0"/>
  <p:tag name="KSO_WM_SLIDE_ITEM_CNT" val="0"/>
  <p:tag name="KSO_WM_SLIDE_INDEX" val="3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91*457"/>
  <p:tag name="KSO_WM_SLIDE_POSITION" val="34*58"/>
  <p:tag name="KSO_WM_SLIDE_LAYOUT" val="d"/>
  <p:tag name="KSO_WM_SLIDE_LAYOUT_CNT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8&quot;,&quot;type&quot;:0}"/>
  <p:tag name="KSO_WM_SLIDE_RATIO" val="1.777778"/>
  <p:tag name="KSO_WM_SLIDE_BACKGROUND" val="[&quot;general&quot;]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35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36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37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BEAUTIFY_FLAG" val=""/>
  <p:tag name="KSO_WM_UNIT_FILL_FORE_SCHEMECOLOR_INDEX_BRIGHTNESS" val="0.8"/>
  <p:tag name="KSO_WM_UNIT_FILL_FORE_SCHEMECOLOR_INDEX" val="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41.xml><?xml version="1.0" encoding="utf-8"?>
<p:tagLst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10-28T11:20:17&quot;,&quot;maxSize&quot;:{&quot;size1&quot;:22.2},&quot;minSize&quot;:{&quot;size1&quot;:13.5},&quot;normalSize&quot;:{&quot;size1&quot;:13.5},&quot;subLayout&quot;:[{&quot;id&quot;:&quot;2024-10-28T11:20:17&quot;,&quot;margin&quot;:{&quot;bottom&quot;:0.025999998673796654,&quot;left&quot;:2.117000102996826,&quot;right&quot;:1.2699999809265137,&quot;top&quot;:0.4230000376701355},&quot;type&quot;:0},{&quot;id&quot;:&quot;2024-10-28T11:20:17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4_9*a*1"/>
  <p:tag name="KSO_WM_TEMPLATE_CATEGORY" val="custom"/>
  <p:tag name="KSO_WM_TEMPLATE_INDEX" val="202333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243.xml><?xml version="1.0" encoding="utf-8"?>
<p:tagLst xmlns:p="http://schemas.openxmlformats.org/presentationml/2006/main">
  <p:tag name="KSO_WM_SLIDE_ID" val="custom2023335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354"/>
  <p:tag name="KSO_WM_SLIDE_TYPE" val="endPage"/>
  <p:tag name="KSO_WM_SLIDE_SUBTYPE" val="pureTxt"/>
  <p:tag name="KSO_WM_SLIDE_LAYOUT" val="a_f"/>
  <p:tag name="KSO_WM_SLIDE_LAYOUT_CNT" val="1_1"/>
</p:tagLst>
</file>

<file path=ppt/tags/tag244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jAwMmM4MjgyZWNkMzMwNWVhMGM0NjU1YWJkMDk2MzIifQ=="/>
  <p:tag name="RESOURCE_RECORD_KEY" val="{&quot;65&quot;:[20220059],&quot;70&quot;:[3320069,3320073,3314651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26">
      <a:dk1>
        <a:srgbClr val="000000"/>
      </a:dk1>
      <a:lt1>
        <a:srgbClr val="FFFFFF"/>
      </a:lt1>
      <a:dk2>
        <a:srgbClr val="081119"/>
      </a:dk2>
      <a:lt2>
        <a:srgbClr val="FFFFFF"/>
      </a:lt2>
      <a:accent1>
        <a:srgbClr val="4F65D2"/>
      </a:accent1>
      <a:accent2>
        <a:srgbClr val="4F8BD2"/>
      </a:accent2>
      <a:accent3>
        <a:srgbClr val="735EC8"/>
      </a:accent3>
      <a:accent4>
        <a:srgbClr val="62A7BC"/>
      </a:accent4>
      <a:accent5>
        <a:srgbClr val="7C5BB2"/>
      </a:accent5>
      <a:accent6>
        <a:srgbClr val="6A7EC4"/>
      </a:accent6>
      <a:hlink>
        <a:srgbClr val="658BD5"/>
      </a:hlink>
      <a:folHlink>
        <a:srgbClr val="A16AA5"/>
      </a:folHlink>
    </a:clrScheme>
    <a:fontScheme name="自定义 68">
      <a:majorFont>
        <a:latin typeface="MiSans Bold"/>
        <a:ea typeface="微软雅黑"/>
        <a:cs typeface=""/>
      </a:majorFont>
      <a:minorFont>
        <a:latin typeface="MiSans 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3278</Words>
  <Application>WPS 文字</Application>
  <PresentationFormat>宽屏</PresentationFormat>
  <Paragraphs>535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46" baseType="lpstr">
      <vt:lpstr>Arial</vt:lpstr>
      <vt:lpstr>宋体</vt:lpstr>
      <vt:lpstr>Wingdings</vt:lpstr>
      <vt:lpstr>Wingdings</vt:lpstr>
      <vt:lpstr>FN Mizan Netrokona Unicode</vt:lpstr>
      <vt:lpstr>苹方-简</vt:lpstr>
      <vt:lpstr>微软雅黑</vt:lpstr>
      <vt:lpstr>汉仪旗黑</vt:lpstr>
      <vt:lpstr>Times New Roman</vt:lpstr>
      <vt:lpstr>仿宋_GB2312</vt:lpstr>
      <vt:lpstr>方正仿宋_GBK</vt:lpstr>
      <vt:lpstr>黑体</vt:lpstr>
      <vt:lpstr>汉仪中黑KW</vt:lpstr>
      <vt:lpstr>宋体</vt:lpstr>
      <vt:lpstr>Arial Unicode MS</vt:lpstr>
      <vt:lpstr>等线</vt:lpstr>
      <vt:lpstr>汉仪中等线KW</vt:lpstr>
      <vt:lpstr>CIDFont</vt:lpstr>
      <vt:lpstr>Thonburi</vt:lpstr>
      <vt:lpstr>HelveticaNeue Regular</vt:lpstr>
      <vt:lpstr>汉仪书宋二KW</vt:lpstr>
      <vt:lpstr>微软雅黑</vt:lpstr>
      <vt:lpstr>Office 主题​​</vt:lpstr>
      <vt:lpstr>自定义设计方案</vt:lpstr>
      <vt:lpstr>1_Office 主题​​</vt:lpstr>
      <vt:lpstr>低功耗超宽带超线性空口AI终端 关键技术及原型验证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感谢指导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吴伯涛</cp:lastModifiedBy>
  <cp:revision>1373</cp:revision>
  <dcterms:created xsi:type="dcterms:W3CDTF">2025-07-15T05:58:19Z</dcterms:created>
  <dcterms:modified xsi:type="dcterms:W3CDTF">2025-07-15T05:58:19Z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C0C22EBFB433481D99EB2F9633AB6FC8_13</vt:lpwstr>
  </property>
  <property fmtid="{D5CDD505-2E9C-101B-9397-08002B2CF9AE}" pid="12" name="KSOProductBuildVer">
    <vt:lpwstr>2052-6.12.1.8902</vt:lpwstr>
  </property>
</Properties>
</file>